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72" r:id="rId3"/>
    <p:sldId id="2808" r:id="rId4"/>
    <p:sldId id="607" r:id="rId5"/>
    <p:sldId id="2798" r:id="rId6"/>
    <p:sldId id="2802" r:id="rId7"/>
    <p:sldId id="2804" r:id="rId8"/>
    <p:sldId id="2806" r:id="rId9"/>
    <p:sldId id="2818" r:id="rId10"/>
    <p:sldId id="2809" r:id="rId11"/>
    <p:sldId id="2816" r:id="rId12"/>
    <p:sldId id="2817" r:id="rId13"/>
    <p:sldId id="2813" r:id="rId14"/>
    <p:sldId id="2799" r:id="rId15"/>
    <p:sldId id="2814" r:id="rId16"/>
    <p:sldId id="2822" r:id="rId17"/>
    <p:sldId id="2820" r:id="rId18"/>
    <p:sldId id="282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0CD82E-86A2-801D-4D9D-874F3F44BF05}" name="Ricardo de Souza Moreira" initials="RdSM" userId="8c2dc6d71faa1dc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DC0A"/>
    <a:srgbClr val="FFB703"/>
    <a:srgbClr val="2F5597"/>
    <a:srgbClr val="FDAC1B"/>
    <a:srgbClr val="023047"/>
    <a:srgbClr val="F8A002"/>
    <a:srgbClr val="25C1B2"/>
    <a:srgbClr val="24C299"/>
    <a:srgbClr val="27A1BE"/>
    <a:srgbClr val="FFC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20" autoAdjust="0"/>
    <p:restoredTop sz="94630" autoAdjust="0"/>
  </p:normalViewPr>
  <p:slideViewPr>
    <p:cSldViewPr snapToGrid="0">
      <p:cViewPr varScale="1">
        <p:scale>
          <a:sx n="62" d="100"/>
          <a:sy n="62" d="100"/>
        </p:scale>
        <p:origin x="108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de Souza Moreira" userId="8c2dc6d71faa1dc4" providerId="LiveId" clId="{11B46DF4-25E4-4868-9C5B-1C5EDED13EE1}"/>
    <pc:docChg chg="undo custSel addSld delSld modSld sldOrd">
      <pc:chgData name="Ricardo de Souza Moreira" userId="8c2dc6d71faa1dc4" providerId="LiveId" clId="{11B46DF4-25E4-4868-9C5B-1C5EDED13EE1}" dt="2023-11-28T04:24:21.371" v="58" actId="1076"/>
      <pc:docMkLst>
        <pc:docMk/>
      </pc:docMkLst>
      <pc:sldChg chg="addSp delSp modSp add del mod ord modTransition">
        <pc:chgData name="Ricardo de Souza Moreira" userId="8c2dc6d71faa1dc4" providerId="LiveId" clId="{11B46DF4-25E4-4868-9C5B-1C5EDED13EE1}" dt="2023-11-28T04:24:21.371" v="58" actId="1076"/>
        <pc:sldMkLst>
          <pc:docMk/>
          <pc:sldMk cId="2603214542" sldId="607"/>
        </pc:sldMkLst>
        <pc:spChg chg="del">
          <ac:chgData name="Ricardo de Souza Moreira" userId="8c2dc6d71faa1dc4" providerId="LiveId" clId="{11B46DF4-25E4-4868-9C5B-1C5EDED13EE1}" dt="2023-11-28T04:22:57.508" v="10" actId="478"/>
          <ac:spMkLst>
            <pc:docMk/>
            <pc:sldMk cId="2603214542" sldId="607"/>
            <ac:spMk id="6" creationId="{B445B5EE-BFD4-4254-AD44-396B2F2B1B83}"/>
          </ac:spMkLst>
        </pc:spChg>
        <pc:spChg chg="del">
          <ac:chgData name="Ricardo de Souza Moreira" userId="8c2dc6d71faa1dc4" providerId="LiveId" clId="{11B46DF4-25E4-4868-9C5B-1C5EDED13EE1}" dt="2023-11-28T04:12:43.768" v="1" actId="478"/>
          <ac:spMkLst>
            <pc:docMk/>
            <pc:sldMk cId="2603214542" sldId="607"/>
            <ac:spMk id="7" creationId="{7C7C44EB-8CB7-4753-9A4F-FADE99E8302A}"/>
          </ac:spMkLst>
        </pc:spChg>
        <pc:picChg chg="add mod">
          <ac:chgData name="Ricardo de Souza Moreira" userId="8c2dc6d71faa1dc4" providerId="LiveId" clId="{11B46DF4-25E4-4868-9C5B-1C5EDED13EE1}" dt="2023-11-28T04:24:02.766" v="56" actId="1038"/>
          <ac:picMkLst>
            <pc:docMk/>
            <pc:sldMk cId="2603214542" sldId="607"/>
            <ac:picMk id="2" creationId="{55235386-CFB6-E173-0D25-729EDAF78E4D}"/>
          </ac:picMkLst>
        </pc:picChg>
        <pc:picChg chg="add mod">
          <ac:chgData name="Ricardo de Souza Moreira" userId="8c2dc6d71faa1dc4" providerId="LiveId" clId="{11B46DF4-25E4-4868-9C5B-1C5EDED13EE1}" dt="2023-11-28T04:24:21.371" v="58" actId="1076"/>
          <ac:picMkLst>
            <pc:docMk/>
            <pc:sldMk cId="2603214542" sldId="607"/>
            <ac:picMk id="3" creationId="{F94287E3-CA33-F612-1946-AA6E12200EBB}"/>
          </ac:picMkLst>
        </pc:picChg>
        <pc:picChg chg="mod">
          <ac:chgData name="Ricardo de Souza Moreira" userId="8c2dc6d71faa1dc4" providerId="LiveId" clId="{11B46DF4-25E4-4868-9C5B-1C5EDED13EE1}" dt="2023-11-28T04:23:22.024" v="16" actId="14100"/>
          <ac:picMkLst>
            <pc:docMk/>
            <pc:sldMk cId="2603214542" sldId="607"/>
            <ac:picMk id="5" creationId="{4A29225A-4839-4642-BA19-E51DD2AA986D}"/>
          </ac:picMkLst>
        </pc:picChg>
        <pc:picChg chg="del">
          <ac:chgData name="Ricardo de Souza Moreira" userId="8c2dc6d71faa1dc4" providerId="LiveId" clId="{11B46DF4-25E4-4868-9C5B-1C5EDED13EE1}" dt="2023-11-28T04:12:45.530" v="2" actId="478"/>
          <ac:picMkLst>
            <pc:docMk/>
            <pc:sldMk cId="2603214542" sldId="607"/>
            <ac:picMk id="8" creationId="{EAA045DA-1AD5-4862-B672-B3C22A7780C7}"/>
          </ac:picMkLst>
        </pc:picChg>
      </pc:sldChg>
      <pc:sldChg chg="ord">
        <pc:chgData name="Ricardo de Souza Moreira" userId="8c2dc6d71faa1dc4" providerId="LiveId" clId="{11B46DF4-25E4-4868-9C5B-1C5EDED13EE1}" dt="2023-11-28T04:14:44.651" v="6"/>
        <pc:sldMkLst>
          <pc:docMk/>
          <pc:sldMk cId="1498392428" sldId="28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0463610-1965-6138-E323-2CA28393B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34E7CB-788E-4223-7C9B-78A8E6D1AA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8C61D-4C52-44B3-8791-8CB26DA237BB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3D173E-26FE-E601-6314-33B21A1BD7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9868C80-B19F-089A-9FAE-779A5BBC26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0C300-2720-4394-893D-FD14AD0B24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602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61566-C269-4ABE-A2DE-B6CC043BCFFD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23168-3D47-4EDF-A04F-0310776DB9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616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23168-3D47-4EDF-A04F-0310776DB90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72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F8DF4-34CA-BB43-B270-671BAC904E8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21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23168-3D47-4EDF-A04F-0310776DB90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75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23168-3D47-4EDF-A04F-0310776DB90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44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23168-3D47-4EDF-A04F-0310776DB90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71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23168-3D47-4EDF-A04F-0310776DB90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55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40F5A-C345-E5F4-786B-6F24DF0E6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CCF29C-6F28-138C-780B-28425563D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A0D9BE-AE30-5029-B38B-AA72326F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6910BF-4784-3FF1-9790-DDCBC428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4E0C4A-96CD-C5BA-2C78-641FDFEC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4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4F400-06FA-FA50-B165-EC6AFF14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3DF916-0EA9-8EE1-0964-C391B20BE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FB50EF-5EC1-1021-1B38-99D60F00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FF33B-8A3F-8691-A29A-C28A78AE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FD037-A33F-C6C4-4119-52E93ADA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73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4BBC0B-C208-BCC5-022D-A2D1C5EF3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53E073-939D-98A5-7847-BDAE922AE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1D23E8-1140-1215-829E-D298A06C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A97605-0D0D-2289-9482-CF189BF8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005471-E5CE-52AD-B15B-0373F20E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1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956F4-3050-F3EE-2CC2-393F27C7E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9D5EDE-C7B6-C306-58F1-8D17F9EC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5B6A38-7850-A1BD-F2CE-4A77F9B0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8B191C-957B-F182-D81F-40DC55C8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E80DEB-5C7A-ECF8-1E83-EFF8B751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028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8A616-296A-E03C-AD84-62A551097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B0E294-9C1E-BBEE-4DA2-12058D5CB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BAD349-2278-6497-36B9-D44CBF18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E9A6BE-9E6B-F95B-640F-1B0695B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74A417-C560-41A3-07DB-509910CC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6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A9704-B38A-F271-78CE-7A6AFA0B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99EF14-782F-5780-E200-41AD5868B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FEE4E3-1330-5DCC-18D2-A8579D5F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5200DF-F825-B5B7-AF86-E82F4874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0A8D15-981D-BBE5-718C-2BE22D51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1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756CC-DF65-3296-ADAE-4AC518F6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B3CD18-39C4-6FBA-6CFB-8B1037CFE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BF835B8-9F49-E7EA-94AF-9C266793C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B6973D-42C0-5BEB-74D7-9409F4C5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87A7F0-7F99-7C79-F955-D3CCC9F0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EE4FA4-5C3D-8502-A29F-79ED056B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8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B6102-10D8-2E89-3658-AEA5D02D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6A0464-FA54-E766-E3D2-CDF56BA30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AC063E-6155-496B-D1CD-0DD25ACA0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526CA8-F654-DB71-FB5E-853A8707E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36A723-DD31-BFE9-5BF4-53D5D05BA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F2F33CF-3B7E-B0EC-0917-DA072167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4B71ECD-079B-9E49-7630-3E2C986A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7F57648-3E27-09DA-1951-F548D2A6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3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FCF3-1E2D-4778-459D-FE787F1E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BA764CF-D77E-6950-67D3-7F7C84A2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ED09B6-D53D-CDD1-AC59-A64138DA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C8A4E6-B844-4BE6-05E8-0B383ACF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4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A86A71-E078-01B5-BFA9-5B76B9F6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4E6576-B677-687B-8BF6-286D9011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F2F7BA-3CBD-BE4B-1681-9E169B22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4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BFF9F0-357B-A61D-2B1E-FEF73189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8C5329-6E04-3A1E-5D44-CF98382B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C2B642-009E-89E1-B637-59A48EDC8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056C12-3675-2FF9-4EB5-A093F0E7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BCC644C-1C3D-DB02-DBFB-F7150854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AD0CE5-F4A4-3556-7A8E-4B172E7D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6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C35EF-D2AA-9888-EE83-5067725D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0BAA4D-39B1-5BD4-12B3-0F16C6A13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F4EFA2-AAB8-BF8E-BC56-6654638E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D98F8F-FBA8-2706-1FEF-CB7145EA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BABFD4-FF8C-FB56-1CA7-ED8675EA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6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8E75C-303C-FAAC-C020-6B15C567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961F69-BF77-2583-0051-D5EC8BCC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5976F6-2481-9288-679B-A1AEBF62F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51F3BA-12CD-E466-6287-937BD5D8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ACA8EE-16D2-0E3C-BC1D-879B1388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F0BD79-EA16-48E7-DE53-CB331DA3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58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97256-AC9E-F8BA-9ADA-AD82A9C5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DB45CB-3CD2-9C4D-156C-7F7C30A04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A9DF07-0732-8A8B-F3B6-667449A8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2118EF-0310-A987-2CDA-C49CD5D7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E51124-9C13-BABD-D55F-09D63979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9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851657-8142-5886-8B36-AE451C363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DBD9D8C-2B74-3885-75A5-B4F1EB626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20BDBC-D464-22C4-CBB8-55AF0165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F016D2-0C67-3BD8-E72B-0B581EDE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CFF798-74B8-1154-8DCF-59948462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60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D9A2F-47F1-208B-EF92-3620B533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C2D982-FA4A-1E44-E059-2ED9CE16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0923C-C83D-0355-2F61-CA7A5B99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FD6D03-BBC9-DD48-6698-B83B1543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11666A-B53E-9780-0319-74FDF1C0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1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A5B5A-4F81-72F4-A3EA-2B572374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BFE36E-A25E-2356-E4FA-9A7230717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6AA3E1-017C-8A95-8507-1C0A75AA2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2B9097-8E88-3BEC-3FB1-609351B31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0AB9A3-29A7-0E56-B6FA-8C745BF08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DA8A32-24EE-90FD-668A-7580904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9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211A9-2E5F-BDEF-416D-901A5C7B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FF4649-312E-A1B5-1F11-39F5A48B9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7EF382-A785-4012-6DAD-1D6D2FEB1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F43ADF-47B7-1A04-4660-B58B9800D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300794-15DD-1829-E890-D0074B899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6704C0-28CD-AA39-666B-DD323999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B17FC70-1966-BF67-1CAE-2FD01B72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7AAC83E-2282-B273-0F17-BB4249AF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0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C6CBF-C604-A6B8-665E-8F4EB0FB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FDFDAAA-C70B-C604-CE74-76663196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499F56-C284-4B05-FC8F-E097A9A5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22C6A1-2371-2933-BF76-5DEF220C0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5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BE1042-4FCB-6AFE-35B2-F56D619EA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7DF10B-615B-3A0E-6112-31D99843E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DA1889-DE7C-C994-D796-7E75DB12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6AEDB-2826-E348-1D01-D216078B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C2C0F7-053B-6852-CC1C-3B688169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CE7C2-3566-0F47-7137-C4512BC4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FCE47C-8A7C-45F1-9D30-44D14A41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8B900A-DC18-2559-67F5-B304E0A9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D4A140-2037-3766-41FA-8257E845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2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16A8C-55B3-5868-6D13-A44814CA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67781DA-27A3-894E-D2BB-E3570A17F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DAA36E-A366-80E7-551D-59046A57F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DD7183-309F-6138-63D0-6255B7E6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469D2F7-8CBC-92EA-D4BD-603549A6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AED448-5993-7A3D-A864-085F35A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6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1C602E-8193-7781-2E1A-0A5A6F7C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917E97-CF0B-3318-C9DB-C3A3CD76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61A076-6F4B-BBBA-5533-8B0308DD0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C5C1A-EF1A-4D91-A567-51954504D6F2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CC4AD1-A213-4DE8-0E5F-0E153D48D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E9C8BD-C757-E27C-A59F-5B74A5C3F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5F853-F2A2-4115-961F-FAEFD49B2F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2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005CDC4-AF00-3B78-A01C-A6711B3E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726F17-9F26-53DB-CA25-36EB3AF4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7C989C-E76E-0F02-5473-0360D8D8E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FAF29-7D99-404B-86C0-BBB1149BB05F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0ED58F-86A3-645C-E063-5958BEA26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926164-2153-C532-AC97-7D24CD839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612F4-CD9B-46C0-9E76-8246CB3C6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61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12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2.sv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hyperlink" Target="https://www12.senado.leg.br/noticias/materias/2023/11/08/reforma-tributaria-de-ponta-a-ponta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9.jpg"/><Relationship Id="rId7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3833923-BA10-0458-1E02-AF7FF13EF2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522288" y="-893181"/>
            <a:ext cx="19104332" cy="8597749"/>
            <a:chOff x="-3522288" y="-893181"/>
            <a:chExt cx="19104332" cy="859774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B913D0BD-8B6B-96E0-7D8D-792EE309B76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900000">
              <a:off x="10015194" y="3830611"/>
              <a:ext cx="5566850" cy="3873957"/>
              <a:chOff x="418210" y="682271"/>
              <a:chExt cx="3074053" cy="2139226"/>
            </a:xfrm>
          </p:grpSpPr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1F309AF6-0C1F-BD50-DFA3-7B15006076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8210" y="682271"/>
                <a:ext cx="3074053" cy="2139226"/>
              </a:xfrm>
              <a:custGeom>
                <a:avLst/>
                <a:gdLst>
                  <a:gd name="connsiteX0" fmla="*/ 3074053 w 3074053"/>
                  <a:gd name="connsiteY0" fmla="*/ 2139226 h 2139226"/>
                  <a:gd name="connsiteX1" fmla="*/ 926945 w 3074053"/>
                  <a:gd name="connsiteY1" fmla="*/ 0 h 2139226"/>
                  <a:gd name="connsiteX2" fmla="*/ 238042 w 3074053"/>
                  <a:gd name="connsiteY2" fmla="*/ 1035720 h 2139226"/>
                  <a:gd name="connsiteX3" fmla="*/ 0 w 3074053"/>
                  <a:gd name="connsiteY3" fmla="*/ 2139226 h 2139226"/>
                  <a:gd name="connsiteX4" fmla="*/ 3074053 w 3074053"/>
                  <a:gd name="connsiteY4" fmla="*/ 2139226 h 213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4053" h="2139226">
                    <a:moveTo>
                      <a:pt x="3074053" y="2139226"/>
                    </a:moveTo>
                    <a:lnTo>
                      <a:pt x="926945" y="0"/>
                    </a:lnTo>
                    <a:cubicBezTo>
                      <a:pt x="630575" y="296370"/>
                      <a:pt x="397262" y="647916"/>
                      <a:pt x="238042" y="1035720"/>
                    </a:cubicBezTo>
                    <a:cubicBezTo>
                      <a:pt x="93010" y="1387265"/>
                      <a:pt x="12612" y="1760881"/>
                      <a:pt x="0" y="2139226"/>
                    </a:cubicBezTo>
                    <a:lnTo>
                      <a:pt x="3074053" y="2139226"/>
                    </a:lnTo>
                    <a:close/>
                  </a:path>
                </a:pathLst>
              </a:custGeom>
              <a:solidFill>
                <a:srgbClr val="8ADD3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6B69087D-C358-50DE-FF4B-86FF6F8246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71062" y="1284470"/>
                <a:ext cx="2221200" cy="1537026"/>
              </a:xfrm>
              <a:custGeom>
                <a:avLst/>
                <a:gdLst>
                  <a:gd name="connsiteX0" fmla="*/ 2221201 w 2221200"/>
                  <a:gd name="connsiteY0" fmla="*/ 1537027 h 1537026"/>
                  <a:gd name="connsiteX1" fmla="*/ 677868 w 2221200"/>
                  <a:gd name="connsiteY1" fmla="*/ 0 h 1537026"/>
                  <a:gd name="connsiteX2" fmla="*/ 173408 w 2221200"/>
                  <a:gd name="connsiteY2" fmla="*/ 758267 h 1537026"/>
                  <a:gd name="connsiteX3" fmla="*/ 0 w 2221200"/>
                  <a:gd name="connsiteY3" fmla="*/ 1537027 h 1537026"/>
                  <a:gd name="connsiteX4" fmla="*/ 2221201 w 2221200"/>
                  <a:gd name="connsiteY4" fmla="*/ 1537027 h 153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00" h="1537026">
                    <a:moveTo>
                      <a:pt x="2221201" y="1537027"/>
                    </a:moveTo>
                    <a:lnTo>
                      <a:pt x="677868" y="0"/>
                    </a:lnTo>
                    <a:cubicBezTo>
                      <a:pt x="461896" y="217548"/>
                      <a:pt x="290065" y="474508"/>
                      <a:pt x="173408" y="758267"/>
                    </a:cubicBezTo>
                    <a:cubicBezTo>
                      <a:pt x="70940" y="1005767"/>
                      <a:pt x="12611" y="1269033"/>
                      <a:pt x="0" y="1537027"/>
                    </a:cubicBezTo>
                    <a:lnTo>
                      <a:pt x="2221201" y="1537027"/>
                    </a:lnTo>
                    <a:close/>
                  </a:path>
                </a:pathLst>
              </a:custGeom>
              <a:solidFill>
                <a:srgbClr val="64CC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A19FF2E2-7A2C-D6EE-18A6-4CE96656F37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11700000">
              <a:off x="-3522288" y="-893181"/>
              <a:ext cx="5701930" cy="3967959"/>
              <a:chOff x="418210" y="682271"/>
              <a:chExt cx="3074053" cy="2139226"/>
            </a:xfrm>
          </p:grpSpPr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DFBA6114-6131-949F-5367-7EA7A187D2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8210" y="682271"/>
                <a:ext cx="3074053" cy="2139226"/>
              </a:xfrm>
              <a:custGeom>
                <a:avLst/>
                <a:gdLst>
                  <a:gd name="connsiteX0" fmla="*/ 3074053 w 3074053"/>
                  <a:gd name="connsiteY0" fmla="*/ 2139226 h 2139226"/>
                  <a:gd name="connsiteX1" fmla="*/ 926945 w 3074053"/>
                  <a:gd name="connsiteY1" fmla="*/ 0 h 2139226"/>
                  <a:gd name="connsiteX2" fmla="*/ 238042 w 3074053"/>
                  <a:gd name="connsiteY2" fmla="*/ 1035720 h 2139226"/>
                  <a:gd name="connsiteX3" fmla="*/ 0 w 3074053"/>
                  <a:gd name="connsiteY3" fmla="*/ 2139226 h 2139226"/>
                  <a:gd name="connsiteX4" fmla="*/ 3074053 w 3074053"/>
                  <a:gd name="connsiteY4" fmla="*/ 2139226 h 213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4053" h="2139226">
                    <a:moveTo>
                      <a:pt x="3074053" y="2139226"/>
                    </a:moveTo>
                    <a:lnTo>
                      <a:pt x="926945" y="0"/>
                    </a:lnTo>
                    <a:cubicBezTo>
                      <a:pt x="630575" y="296370"/>
                      <a:pt x="397262" y="647916"/>
                      <a:pt x="238042" y="1035720"/>
                    </a:cubicBezTo>
                    <a:cubicBezTo>
                      <a:pt x="93010" y="1387265"/>
                      <a:pt x="12612" y="1760881"/>
                      <a:pt x="0" y="2139226"/>
                    </a:cubicBezTo>
                    <a:lnTo>
                      <a:pt x="3074053" y="2139226"/>
                    </a:lnTo>
                    <a:close/>
                  </a:path>
                </a:pathLst>
              </a:custGeom>
              <a:solidFill>
                <a:srgbClr val="22BB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C491617A-E627-19AB-12CA-4CED81A61E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71062" y="1284470"/>
                <a:ext cx="2221200" cy="1537026"/>
              </a:xfrm>
              <a:custGeom>
                <a:avLst/>
                <a:gdLst>
                  <a:gd name="connsiteX0" fmla="*/ 2221201 w 2221200"/>
                  <a:gd name="connsiteY0" fmla="*/ 1537027 h 1537026"/>
                  <a:gd name="connsiteX1" fmla="*/ 677868 w 2221200"/>
                  <a:gd name="connsiteY1" fmla="*/ 0 h 1537026"/>
                  <a:gd name="connsiteX2" fmla="*/ 173408 w 2221200"/>
                  <a:gd name="connsiteY2" fmla="*/ 758267 h 1537026"/>
                  <a:gd name="connsiteX3" fmla="*/ 0 w 2221200"/>
                  <a:gd name="connsiteY3" fmla="*/ 1537027 h 1537026"/>
                  <a:gd name="connsiteX4" fmla="*/ 2221201 w 2221200"/>
                  <a:gd name="connsiteY4" fmla="*/ 1537027 h 153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00" h="1537026">
                    <a:moveTo>
                      <a:pt x="2221201" y="1537027"/>
                    </a:moveTo>
                    <a:lnTo>
                      <a:pt x="677868" y="0"/>
                    </a:lnTo>
                    <a:cubicBezTo>
                      <a:pt x="461896" y="217548"/>
                      <a:pt x="290065" y="474508"/>
                      <a:pt x="173408" y="758267"/>
                    </a:cubicBezTo>
                    <a:cubicBezTo>
                      <a:pt x="70940" y="1005767"/>
                      <a:pt x="12611" y="1269033"/>
                      <a:pt x="0" y="1537027"/>
                    </a:cubicBezTo>
                    <a:lnTo>
                      <a:pt x="2221201" y="1537027"/>
                    </a:lnTo>
                    <a:close/>
                  </a:path>
                </a:pathLst>
              </a:custGeom>
              <a:solidFill>
                <a:srgbClr val="00AA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C5FFE89D-4BD6-6B08-F921-CF3C4DA5BAF7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8491" y="798249"/>
            <a:ext cx="4371703" cy="373020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BD08837-8EF7-94E3-4FFA-B05910AE1E8A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Pessoa usando crédito cartão">
            <a:extLst>
              <a:ext uri="{FF2B5EF4-FFF2-40B4-BE49-F238E27FC236}">
                <a16:creationId xmlns:a16="http://schemas.microsoft.com/office/drawing/2014/main" id="{9EFD5A7F-E02C-FCDD-8921-B3F74164D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B7D414-ED3D-6909-A6A8-B114BD43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48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Dispensa de NFe e Cupom Fiscal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CB44FF64-24F3-577C-1A93-B72EB362105F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6825" y="259498"/>
            <a:ext cx="1922526" cy="1505308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6BB38BCE-53A3-1CFB-05FE-DAA5A3C2A274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63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7D414-ED3D-6909-A6A8-B114BD43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5" y="952603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Substituição das EFD por Painel de Débitos e Créditos</a:t>
            </a:r>
          </a:p>
        </p:txBody>
      </p:sp>
      <p:pic>
        <p:nvPicPr>
          <p:cNvPr id="4" name="Picture 3" descr="Números da bolsa de valores">
            <a:extLst>
              <a:ext uri="{FF2B5EF4-FFF2-40B4-BE49-F238E27FC236}">
                <a16:creationId xmlns:a16="http://schemas.microsoft.com/office/drawing/2014/main" id="{1AA6C63D-DDEF-D09D-DC3E-2AEB58A2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2" r="33954" b="-1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2ECFEB5-DC62-6591-B799-512E048DE49D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270" y="344241"/>
            <a:ext cx="2455817" cy="1932233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5C724724-004E-84C2-F585-5124EF029EB2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" name="Rectangle 163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B7D414-ED3D-6909-A6A8-B114BD43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13" y="1403479"/>
            <a:ext cx="6562262" cy="3849244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t-BR" sz="56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Compartilhamento de dados e de provas para combater a concorrência desleal.</a:t>
            </a:r>
          </a:p>
        </p:txBody>
      </p:sp>
      <p:pic>
        <p:nvPicPr>
          <p:cNvPr id="27" name="Imagem 26" descr="Lupa mostrando declínio de desempenho">
            <a:extLst>
              <a:ext uri="{FF2B5EF4-FFF2-40B4-BE49-F238E27FC236}">
                <a16:creationId xmlns:a16="http://schemas.microsoft.com/office/drawing/2014/main" id="{F20B75EE-B81C-87EA-3AD6-1B66CD45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r="43907" b="-1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pic>
        <p:nvPicPr>
          <p:cNvPr id="69" name="Gráfico 68">
            <a:extLst>
              <a:ext uri="{FF2B5EF4-FFF2-40B4-BE49-F238E27FC236}">
                <a16:creationId xmlns:a16="http://schemas.microsoft.com/office/drawing/2014/main" id="{DDBDCD6A-DF8C-FCDF-4650-840852EC385B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79" y="315666"/>
            <a:ext cx="2455817" cy="1789971"/>
          </a:xfrm>
          <a:prstGeom prst="rect">
            <a:avLst/>
          </a:prstGeom>
        </p:spPr>
      </p:pic>
      <p:pic>
        <p:nvPicPr>
          <p:cNvPr id="79" name="Gráfico 78">
            <a:extLst>
              <a:ext uri="{FF2B5EF4-FFF2-40B4-BE49-F238E27FC236}">
                <a16:creationId xmlns:a16="http://schemas.microsoft.com/office/drawing/2014/main" id="{87B35403-B15F-9D10-BA3A-877926541436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D00263-5172-E752-D64F-234DEB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41" y="1504378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48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Redução de tempo e de custos no cumprimento de obrigações tributárias</a:t>
            </a:r>
          </a:p>
        </p:txBody>
      </p:sp>
      <p:pic>
        <p:nvPicPr>
          <p:cNvPr id="4" name="Imagem 3" descr="Gráficos financeiros em uma tela escura">
            <a:extLst>
              <a:ext uri="{FF2B5EF4-FFF2-40B4-BE49-F238E27FC236}">
                <a16:creationId xmlns:a16="http://schemas.microsoft.com/office/drawing/2014/main" id="{775AA945-0543-E615-5BDF-0CF5EE61A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r="30236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5CE5F3E-BBC0-856B-7360-487FEA0E34AA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946" y="270549"/>
            <a:ext cx="2443527" cy="1880398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33615BE-97A6-46B7-88DE-D93C422053A0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Escada brilhante em meio a escadas opacas">
            <a:extLst>
              <a:ext uri="{FF2B5EF4-FFF2-40B4-BE49-F238E27FC236}">
                <a16:creationId xmlns:a16="http://schemas.microsoft.com/office/drawing/2014/main" id="{E5284737-7109-E560-FECF-E1EB5F376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b="1764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50" name="Rectangle 3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B7D414-ED3D-6909-A6A8-B114BD43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44" y="1787803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6000" dirty="0">
                <a:solidFill>
                  <a:srgbClr val="FFFFFF"/>
                </a:solidFill>
                <a:latin typeface="Abadi" panose="020B0604020104020204" pitchFamily="34" charset="0"/>
              </a:rPr>
              <a:t>Desafios</a:t>
            </a:r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690DFDC-6C59-C90D-2FB1-D1C22B58461A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670" y="420441"/>
            <a:ext cx="2455817" cy="193223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CED8E2D-25DD-2EEB-E49F-26612E13E287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6376" y="5879571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5DFFD-D743-09DD-F006-74B639797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1164513"/>
            <a:ext cx="5013778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5400" dirty="0">
                <a:solidFill>
                  <a:srgbClr val="002060"/>
                </a:solidFill>
                <a:latin typeface="Abadi" panose="020B0604020104020204" pitchFamily="34" charset="0"/>
              </a:rPr>
              <a:t>Harmonização da interpretação da legislação </a:t>
            </a:r>
            <a:br>
              <a:rPr lang="en-US" sz="4800" dirty="0">
                <a:latin typeface="Abadi" panose="020B0604020104020204" pitchFamily="34" charset="0"/>
              </a:rPr>
            </a:br>
            <a:endParaRPr lang="en-US" sz="4800" dirty="0">
              <a:latin typeface="Abadi" panose="020B0604020104020204" pitchFamily="34" charset="0"/>
            </a:endParaRPr>
          </a:p>
        </p:txBody>
      </p:sp>
      <p:pic>
        <p:nvPicPr>
          <p:cNvPr id="6" name="Imagem 5" descr="Caneta colocada na parte superior de uma linha de assinatura">
            <a:extLst>
              <a:ext uri="{FF2B5EF4-FFF2-40B4-BE49-F238E27FC236}">
                <a16:creationId xmlns:a16="http://schemas.microsoft.com/office/drawing/2014/main" id="{BFB973FB-4B45-945E-2B2C-1123F8CAC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4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C5E4C6A-891C-50BF-6863-479573B34C5E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80" y="315667"/>
            <a:ext cx="1897922" cy="169769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257FAF6-460B-2F90-D903-7D3B632BABA5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481" y="608479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5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CF8C13F9-47B2-1984-7837-29925D19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85" y="1589418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sz="5400" dirty="0">
                <a:solidFill>
                  <a:srgbClr val="002060"/>
                </a:solidFill>
                <a:latin typeface="Abadi" panose="020B0604020104020204" pitchFamily="34" charset="0"/>
              </a:rPr>
              <a:t>Tratamento do contencioso administrativo e judicial</a:t>
            </a:r>
          </a:p>
        </p:txBody>
      </p:sp>
      <p:pic>
        <p:nvPicPr>
          <p:cNvPr id="7" name="Picture 6" descr="Escalas de pesagem vintage">
            <a:extLst>
              <a:ext uri="{FF2B5EF4-FFF2-40B4-BE49-F238E27FC236}">
                <a16:creationId xmlns:a16="http://schemas.microsoft.com/office/drawing/2014/main" id="{6F4903EE-9DA4-7AED-0C3F-BFF849756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256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C810418-2183-55EF-E39E-903870DCB74E}"/>
              </a:ext>
            </a:extLst>
          </p:cNvPr>
          <p:cNvSpPr txBox="1">
            <a:spLocks/>
          </p:cNvSpPr>
          <p:nvPr/>
        </p:nvSpPr>
        <p:spPr>
          <a:xfrm>
            <a:off x="540287" y="2729577"/>
            <a:ext cx="5672617" cy="20227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8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EAFEE6C-71A4-561E-B2BB-20C229F18D6B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780" y="315667"/>
            <a:ext cx="1897922" cy="169769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155C5F6-ED9B-4848-E143-84DCCAD7E278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481" y="608479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3833923-BA10-0458-1E02-AF7FF13EF2B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522288" y="-893181"/>
            <a:ext cx="19104332" cy="8597749"/>
            <a:chOff x="-3522288" y="-893181"/>
            <a:chExt cx="19104332" cy="859774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B913D0BD-8B6B-96E0-7D8D-792EE309B76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900000">
              <a:off x="10015194" y="3830611"/>
              <a:ext cx="5566850" cy="3873957"/>
              <a:chOff x="418210" y="682271"/>
              <a:chExt cx="3074053" cy="2139226"/>
            </a:xfrm>
          </p:grpSpPr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1F309AF6-0C1F-BD50-DFA3-7B15006076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8210" y="682271"/>
                <a:ext cx="3074053" cy="2139226"/>
              </a:xfrm>
              <a:custGeom>
                <a:avLst/>
                <a:gdLst>
                  <a:gd name="connsiteX0" fmla="*/ 3074053 w 3074053"/>
                  <a:gd name="connsiteY0" fmla="*/ 2139226 h 2139226"/>
                  <a:gd name="connsiteX1" fmla="*/ 926945 w 3074053"/>
                  <a:gd name="connsiteY1" fmla="*/ 0 h 2139226"/>
                  <a:gd name="connsiteX2" fmla="*/ 238042 w 3074053"/>
                  <a:gd name="connsiteY2" fmla="*/ 1035720 h 2139226"/>
                  <a:gd name="connsiteX3" fmla="*/ 0 w 3074053"/>
                  <a:gd name="connsiteY3" fmla="*/ 2139226 h 2139226"/>
                  <a:gd name="connsiteX4" fmla="*/ 3074053 w 3074053"/>
                  <a:gd name="connsiteY4" fmla="*/ 2139226 h 213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4053" h="2139226">
                    <a:moveTo>
                      <a:pt x="3074053" y="2139226"/>
                    </a:moveTo>
                    <a:lnTo>
                      <a:pt x="926945" y="0"/>
                    </a:lnTo>
                    <a:cubicBezTo>
                      <a:pt x="630575" y="296370"/>
                      <a:pt x="397262" y="647916"/>
                      <a:pt x="238042" y="1035720"/>
                    </a:cubicBezTo>
                    <a:cubicBezTo>
                      <a:pt x="93010" y="1387265"/>
                      <a:pt x="12612" y="1760881"/>
                      <a:pt x="0" y="2139226"/>
                    </a:cubicBezTo>
                    <a:lnTo>
                      <a:pt x="3074053" y="2139226"/>
                    </a:lnTo>
                    <a:close/>
                  </a:path>
                </a:pathLst>
              </a:custGeom>
              <a:solidFill>
                <a:srgbClr val="8ADD3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6" name="Forma Livre: Forma 15">
                <a:extLst>
                  <a:ext uri="{FF2B5EF4-FFF2-40B4-BE49-F238E27FC236}">
                    <a16:creationId xmlns:a16="http://schemas.microsoft.com/office/drawing/2014/main" id="{6B69087D-C358-50DE-FF4B-86FF6F8246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71062" y="1284470"/>
                <a:ext cx="2221200" cy="1537026"/>
              </a:xfrm>
              <a:custGeom>
                <a:avLst/>
                <a:gdLst>
                  <a:gd name="connsiteX0" fmla="*/ 2221201 w 2221200"/>
                  <a:gd name="connsiteY0" fmla="*/ 1537027 h 1537026"/>
                  <a:gd name="connsiteX1" fmla="*/ 677868 w 2221200"/>
                  <a:gd name="connsiteY1" fmla="*/ 0 h 1537026"/>
                  <a:gd name="connsiteX2" fmla="*/ 173408 w 2221200"/>
                  <a:gd name="connsiteY2" fmla="*/ 758267 h 1537026"/>
                  <a:gd name="connsiteX3" fmla="*/ 0 w 2221200"/>
                  <a:gd name="connsiteY3" fmla="*/ 1537027 h 1537026"/>
                  <a:gd name="connsiteX4" fmla="*/ 2221201 w 2221200"/>
                  <a:gd name="connsiteY4" fmla="*/ 1537027 h 153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00" h="1537026">
                    <a:moveTo>
                      <a:pt x="2221201" y="1537027"/>
                    </a:moveTo>
                    <a:lnTo>
                      <a:pt x="677868" y="0"/>
                    </a:lnTo>
                    <a:cubicBezTo>
                      <a:pt x="461896" y="217548"/>
                      <a:pt x="290065" y="474508"/>
                      <a:pt x="173408" y="758267"/>
                    </a:cubicBezTo>
                    <a:cubicBezTo>
                      <a:pt x="70940" y="1005767"/>
                      <a:pt x="12611" y="1269033"/>
                      <a:pt x="0" y="1537027"/>
                    </a:cubicBezTo>
                    <a:lnTo>
                      <a:pt x="2221201" y="1537027"/>
                    </a:lnTo>
                    <a:close/>
                  </a:path>
                </a:pathLst>
              </a:custGeom>
              <a:solidFill>
                <a:srgbClr val="64CC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A19FF2E2-7A2C-D6EE-18A6-4CE96656F37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11700000">
              <a:off x="-3522288" y="-893181"/>
              <a:ext cx="5701930" cy="3967959"/>
              <a:chOff x="418210" y="682271"/>
              <a:chExt cx="3074053" cy="2139226"/>
            </a:xfrm>
          </p:grpSpPr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DFBA6114-6131-949F-5367-7EA7A187D2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8210" y="682271"/>
                <a:ext cx="3074053" cy="2139226"/>
              </a:xfrm>
              <a:custGeom>
                <a:avLst/>
                <a:gdLst>
                  <a:gd name="connsiteX0" fmla="*/ 3074053 w 3074053"/>
                  <a:gd name="connsiteY0" fmla="*/ 2139226 h 2139226"/>
                  <a:gd name="connsiteX1" fmla="*/ 926945 w 3074053"/>
                  <a:gd name="connsiteY1" fmla="*/ 0 h 2139226"/>
                  <a:gd name="connsiteX2" fmla="*/ 238042 w 3074053"/>
                  <a:gd name="connsiteY2" fmla="*/ 1035720 h 2139226"/>
                  <a:gd name="connsiteX3" fmla="*/ 0 w 3074053"/>
                  <a:gd name="connsiteY3" fmla="*/ 2139226 h 2139226"/>
                  <a:gd name="connsiteX4" fmla="*/ 3074053 w 3074053"/>
                  <a:gd name="connsiteY4" fmla="*/ 2139226 h 213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4053" h="2139226">
                    <a:moveTo>
                      <a:pt x="3074053" y="2139226"/>
                    </a:moveTo>
                    <a:lnTo>
                      <a:pt x="926945" y="0"/>
                    </a:lnTo>
                    <a:cubicBezTo>
                      <a:pt x="630575" y="296370"/>
                      <a:pt x="397262" y="647916"/>
                      <a:pt x="238042" y="1035720"/>
                    </a:cubicBezTo>
                    <a:cubicBezTo>
                      <a:pt x="93010" y="1387265"/>
                      <a:pt x="12612" y="1760881"/>
                      <a:pt x="0" y="2139226"/>
                    </a:cubicBezTo>
                    <a:lnTo>
                      <a:pt x="3074053" y="2139226"/>
                    </a:lnTo>
                    <a:close/>
                  </a:path>
                </a:pathLst>
              </a:custGeom>
              <a:solidFill>
                <a:srgbClr val="22BB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C491617A-E627-19AB-12CA-4CED81A61E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71062" y="1284470"/>
                <a:ext cx="2221200" cy="1537026"/>
              </a:xfrm>
              <a:custGeom>
                <a:avLst/>
                <a:gdLst>
                  <a:gd name="connsiteX0" fmla="*/ 2221201 w 2221200"/>
                  <a:gd name="connsiteY0" fmla="*/ 1537027 h 1537026"/>
                  <a:gd name="connsiteX1" fmla="*/ 677868 w 2221200"/>
                  <a:gd name="connsiteY1" fmla="*/ 0 h 1537026"/>
                  <a:gd name="connsiteX2" fmla="*/ 173408 w 2221200"/>
                  <a:gd name="connsiteY2" fmla="*/ 758267 h 1537026"/>
                  <a:gd name="connsiteX3" fmla="*/ 0 w 2221200"/>
                  <a:gd name="connsiteY3" fmla="*/ 1537027 h 1537026"/>
                  <a:gd name="connsiteX4" fmla="*/ 2221201 w 2221200"/>
                  <a:gd name="connsiteY4" fmla="*/ 1537027 h 1537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1200" h="1537026">
                    <a:moveTo>
                      <a:pt x="2221201" y="1537027"/>
                    </a:moveTo>
                    <a:lnTo>
                      <a:pt x="677868" y="0"/>
                    </a:lnTo>
                    <a:cubicBezTo>
                      <a:pt x="461896" y="217548"/>
                      <a:pt x="290065" y="474508"/>
                      <a:pt x="173408" y="758267"/>
                    </a:cubicBezTo>
                    <a:cubicBezTo>
                      <a:pt x="70940" y="1005767"/>
                      <a:pt x="12611" y="1269033"/>
                      <a:pt x="0" y="1537027"/>
                    </a:cubicBezTo>
                    <a:lnTo>
                      <a:pt x="2221201" y="1537027"/>
                    </a:lnTo>
                    <a:close/>
                  </a:path>
                </a:pathLst>
              </a:custGeom>
              <a:solidFill>
                <a:srgbClr val="00AA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C5FFE89D-4BD6-6B08-F921-CF3C4DA5BAF7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8491" y="798249"/>
            <a:ext cx="4371703" cy="373020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BD08837-8EF7-94E3-4FFA-B05910AE1E8A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3D921CF-224C-6754-E3BF-98B1F79DDA4D}"/>
              </a:ext>
            </a:extLst>
          </p:cNvPr>
          <p:cNvSpPr txBox="1"/>
          <p:nvPr/>
        </p:nvSpPr>
        <p:spPr>
          <a:xfrm>
            <a:off x="860944" y="5495175"/>
            <a:ext cx="11003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</a:rPr>
              <a:t>* IPI será extinto em 2027 se houver CIDE sobre produtos da ZFM, caso contrário, terá alíquota zero.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E9F2D2-2639-1411-2BF4-56EB8D77B726}"/>
              </a:ext>
            </a:extLst>
          </p:cNvPr>
          <p:cNvSpPr txBox="1"/>
          <p:nvPr/>
        </p:nvSpPr>
        <p:spPr>
          <a:xfrm>
            <a:off x="302289" y="6227139"/>
            <a:ext cx="77185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/>
              <a:t>Fonte: </a:t>
            </a:r>
            <a:r>
              <a:rPr lang="pt-BR" sz="1000" dirty="0">
                <a:hlinkClick r:id="rId4"/>
              </a:rPr>
              <a:t>https://www12.senado.leg.br/noticias/materias/2023/11/08/reforma-tributaria-de-ponta-a-ponta</a:t>
            </a:r>
            <a:r>
              <a:rPr lang="pt-BR" sz="1000" dirty="0"/>
              <a:t>. Acesso em 26 de nov. 2023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FDF2697-9CF1-E05A-EF32-52F3027227F4}"/>
              </a:ext>
            </a:extLst>
          </p:cNvPr>
          <p:cNvGrpSpPr/>
          <p:nvPr/>
        </p:nvGrpSpPr>
        <p:grpSpPr>
          <a:xfrm>
            <a:off x="6184085" y="1221344"/>
            <a:ext cx="1060644" cy="914400"/>
            <a:chOff x="6326698" y="1221344"/>
            <a:chExt cx="1060644" cy="914400"/>
          </a:xfrm>
        </p:grpSpPr>
        <p:pic>
          <p:nvPicPr>
            <p:cNvPr id="17" name="Gráfico 16" descr="Garrafa com preenchimento sólido">
              <a:extLst>
                <a:ext uri="{FF2B5EF4-FFF2-40B4-BE49-F238E27FC236}">
                  <a16:creationId xmlns:a16="http://schemas.microsoft.com/office/drawing/2014/main" id="{9D86B5A7-AE1C-A1A9-62B3-5A217C89D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26698" y="1221344"/>
              <a:ext cx="914400" cy="914400"/>
            </a:xfrm>
            <a:prstGeom prst="rect">
              <a:avLst/>
            </a:prstGeom>
          </p:spPr>
        </p:pic>
        <p:grpSp>
          <p:nvGrpSpPr>
            <p:cNvPr id="20" name="Gráfico 18" descr="Fumo estrutura de tópicos">
              <a:extLst>
                <a:ext uri="{FF2B5EF4-FFF2-40B4-BE49-F238E27FC236}">
                  <a16:creationId xmlns:a16="http://schemas.microsoft.com/office/drawing/2014/main" id="{8BB2E1F2-DB26-DC6D-DFC3-1EE2AF5F9E84}"/>
                </a:ext>
              </a:extLst>
            </p:cNvPr>
            <p:cNvGrpSpPr/>
            <p:nvPr/>
          </p:nvGrpSpPr>
          <p:grpSpPr>
            <a:xfrm>
              <a:off x="6567269" y="1276006"/>
              <a:ext cx="820073" cy="633450"/>
              <a:chOff x="6567269" y="1276006"/>
              <a:chExt cx="820073" cy="633450"/>
            </a:xfrm>
            <a:solidFill>
              <a:srgbClr val="2F5597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DA6ACF88-4562-22DC-D05A-E724FAC1EADF}"/>
                  </a:ext>
                </a:extLst>
              </p:cNvPr>
              <p:cNvSpPr/>
              <p:nvPr/>
            </p:nvSpPr>
            <p:spPr>
              <a:xfrm>
                <a:off x="6872067" y="1276006"/>
                <a:ext cx="515275" cy="481126"/>
              </a:xfrm>
              <a:custGeom>
                <a:avLst/>
                <a:gdLst>
                  <a:gd name="connsiteX0" fmla="*/ 513399 w 515275"/>
                  <a:gd name="connsiteY0" fmla="*/ 391125 h 481126"/>
                  <a:gd name="connsiteX1" fmla="*/ 512294 w 515275"/>
                  <a:gd name="connsiteY1" fmla="*/ 385067 h 481126"/>
                  <a:gd name="connsiteX2" fmla="*/ 381001 w 515275"/>
                  <a:gd name="connsiteY2" fmla="*/ 276263 h 481126"/>
                  <a:gd name="connsiteX3" fmla="*/ 361951 w 515275"/>
                  <a:gd name="connsiteY3" fmla="*/ 258061 h 481126"/>
                  <a:gd name="connsiteX4" fmla="*/ 361951 w 515275"/>
                  <a:gd name="connsiteY4" fmla="*/ 257213 h 481126"/>
                  <a:gd name="connsiteX5" fmla="*/ 361951 w 515275"/>
                  <a:gd name="connsiteY5" fmla="*/ 247688 h 481126"/>
                  <a:gd name="connsiteX6" fmla="*/ 272883 w 515275"/>
                  <a:gd name="connsiteY6" fmla="*/ 144228 h 481126"/>
                  <a:gd name="connsiteX7" fmla="*/ 267882 w 515275"/>
                  <a:gd name="connsiteY7" fmla="*/ 143456 h 481126"/>
                  <a:gd name="connsiteX8" fmla="*/ 267882 w 515275"/>
                  <a:gd name="connsiteY8" fmla="*/ 143456 h 481126"/>
                  <a:gd name="connsiteX9" fmla="*/ 256757 w 515275"/>
                  <a:gd name="connsiteY9" fmla="*/ 142875 h 481126"/>
                  <a:gd name="connsiteX10" fmla="*/ 238140 w 515275"/>
                  <a:gd name="connsiteY10" fmla="*/ 124288 h 481126"/>
                  <a:gd name="connsiteX11" fmla="*/ 238145 w 515275"/>
                  <a:gd name="connsiteY11" fmla="*/ 123825 h 481126"/>
                  <a:gd name="connsiteX12" fmla="*/ 119083 w 515275"/>
                  <a:gd name="connsiteY12" fmla="*/ 0 h 481126"/>
                  <a:gd name="connsiteX13" fmla="*/ 20 w 515275"/>
                  <a:gd name="connsiteY13" fmla="*/ 123825 h 481126"/>
                  <a:gd name="connsiteX14" fmla="*/ 59713 w 515275"/>
                  <a:gd name="connsiteY14" fmla="*/ 230724 h 481126"/>
                  <a:gd name="connsiteX15" fmla="*/ 143652 w 515275"/>
                  <a:gd name="connsiteY15" fmla="*/ 350930 h 481126"/>
                  <a:gd name="connsiteX16" fmla="*/ 158116 w 515275"/>
                  <a:gd name="connsiteY16" fmla="*/ 352463 h 481126"/>
                  <a:gd name="connsiteX17" fmla="*/ 212895 w 515275"/>
                  <a:gd name="connsiteY17" fmla="*/ 335813 h 481126"/>
                  <a:gd name="connsiteX18" fmla="*/ 296229 w 515275"/>
                  <a:gd name="connsiteY18" fmla="*/ 371513 h 481126"/>
                  <a:gd name="connsiteX19" fmla="*/ 391479 w 515275"/>
                  <a:gd name="connsiteY19" fmla="*/ 371513 h 481126"/>
                  <a:gd name="connsiteX20" fmla="*/ 429579 w 515275"/>
                  <a:gd name="connsiteY20" fmla="*/ 408789 h 481126"/>
                  <a:gd name="connsiteX21" fmla="*/ 429579 w 515275"/>
                  <a:gd name="connsiteY21" fmla="*/ 409613 h 481126"/>
                  <a:gd name="connsiteX22" fmla="*/ 429579 w 515275"/>
                  <a:gd name="connsiteY22" fmla="*/ 481051 h 481126"/>
                  <a:gd name="connsiteX23" fmla="*/ 448629 w 515275"/>
                  <a:gd name="connsiteY23" fmla="*/ 481051 h 481126"/>
                  <a:gd name="connsiteX24" fmla="*/ 448629 w 515275"/>
                  <a:gd name="connsiteY24" fmla="*/ 409613 h 481126"/>
                  <a:gd name="connsiteX25" fmla="*/ 392686 w 515275"/>
                  <a:gd name="connsiteY25" fmla="*/ 352463 h 481126"/>
                  <a:gd name="connsiteX26" fmla="*/ 391479 w 515275"/>
                  <a:gd name="connsiteY26" fmla="*/ 352463 h 481126"/>
                  <a:gd name="connsiteX27" fmla="*/ 296229 w 515275"/>
                  <a:gd name="connsiteY27" fmla="*/ 352463 h 481126"/>
                  <a:gd name="connsiteX28" fmla="*/ 225829 w 515275"/>
                  <a:gd name="connsiteY28" fmla="*/ 321526 h 481126"/>
                  <a:gd name="connsiteX29" fmla="*/ 233840 w 515275"/>
                  <a:gd name="connsiteY29" fmla="*/ 310258 h 481126"/>
                  <a:gd name="connsiteX30" fmla="*/ 230549 w 515275"/>
                  <a:gd name="connsiteY30" fmla="*/ 297194 h 481126"/>
                  <a:gd name="connsiteX31" fmla="*/ 217486 w 515275"/>
                  <a:gd name="connsiteY31" fmla="*/ 300485 h 481126"/>
                  <a:gd name="connsiteX32" fmla="*/ 196550 w 515275"/>
                  <a:gd name="connsiteY32" fmla="*/ 323498 h 481126"/>
                  <a:gd name="connsiteX33" fmla="*/ 158116 w 515275"/>
                  <a:gd name="connsiteY33" fmla="*/ 333413 h 481126"/>
                  <a:gd name="connsiteX34" fmla="*/ 77115 w 515275"/>
                  <a:gd name="connsiteY34" fmla="*/ 250331 h 481126"/>
                  <a:gd name="connsiteX35" fmla="*/ 77154 w 515275"/>
                  <a:gd name="connsiteY35" fmla="*/ 248641 h 481126"/>
                  <a:gd name="connsiteX36" fmla="*/ 79725 w 515275"/>
                  <a:gd name="connsiteY36" fmla="*/ 228095 h 481126"/>
                  <a:gd name="connsiteX37" fmla="*/ 81630 w 515275"/>
                  <a:gd name="connsiteY37" fmla="*/ 220685 h 481126"/>
                  <a:gd name="connsiteX38" fmla="*/ 74801 w 515275"/>
                  <a:gd name="connsiteY38" fmla="*/ 217265 h 481126"/>
                  <a:gd name="connsiteX39" fmla="*/ 19051 w 515275"/>
                  <a:gd name="connsiteY39" fmla="*/ 123863 h 481126"/>
                  <a:gd name="connsiteX40" fmla="*/ 119064 w 515275"/>
                  <a:gd name="connsiteY40" fmla="*/ 19088 h 481126"/>
                  <a:gd name="connsiteX41" fmla="*/ 219076 w 515275"/>
                  <a:gd name="connsiteY41" fmla="*/ 123863 h 481126"/>
                  <a:gd name="connsiteX42" fmla="*/ 227344 w 515275"/>
                  <a:gd name="connsiteY42" fmla="*/ 147552 h 481126"/>
                  <a:gd name="connsiteX43" fmla="*/ 215533 w 515275"/>
                  <a:gd name="connsiteY43" fmla="*/ 152181 h 481126"/>
                  <a:gd name="connsiteX44" fmla="*/ 211018 w 515275"/>
                  <a:gd name="connsiteY44" fmla="*/ 164878 h 481126"/>
                  <a:gd name="connsiteX45" fmla="*/ 223715 w 515275"/>
                  <a:gd name="connsiteY45" fmla="*/ 169393 h 481126"/>
                  <a:gd name="connsiteX46" fmla="*/ 257853 w 515275"/>
                  <a:gd name="connsiteY46" fmla="*/ 162001 h 481126"/>
                  <a:gd name="connsiteX47" fmla="*/ 262729 w 515275"/>
                  <a:gd name="connsiteY47" fmla="*/ 162249 h 481126"/>
                  <a:gd name="connsiteX48" fmla="*/ 272416 w 515275"/>
                  <a:gd name="connsiteY48" fmla="*/ 163478 h 481126"/>
                  <a:gd name="connsiteX49" fmla="*/ 272645 w 515275"/>
                  <a:gd name="connsiteY49" fmla="*/ 163478 h 481126"/>
                  <a:gd name="connsiteX50" fmla="*/ 342901 w 515275"/>
                  <a:gd name="connsiteY50" fmla="*/ 247688 h 481126"/>
                  <a:gd name="connsiteX51" fmla="*/ 342901 w 515275"/>
                  <a:gd name="connsiteY51" fmla="*/ 257213 h 481126"/>
                  <a:gd name="connsiteX52" fmla="*/ 380177 w 515275"/>
                  <a:gd name="connsiteY52" fmla="*/ 295313 h 481126"/>
                  <a:gd name="connsiteX53" fmla="*/ 381001 w 515275"/>
                  <a:gd name="connsiteY53" fmla="*/ 295313 h 481126"/>
                  <a:gd name="connsiteX54" fmla="*/ 493396 w 515275"/>
                  <a:gd name="connsiteY54" fmla="*/ 387772 h 481126"/>
                  <a:gd name="connsiteX55" fmla="*/ 494577 w 515275"/>
                  <a:gd name="connsiteY55" fmla="*/ 395392 h 481126"/>
                  <a:gd name="connsiteX56" fmla="*/ 495273 w 515275"/>
                  <a:gd name="connsiteY56" fmla="*/ 409565 h 481126"/>
                  <a:gd name="connsiteX57" fmla="*/ 496225 w 515275"/>
                  <a:gd name="connsiteY57" fmla="*/ 481127 h 481126"/>
                  <a:gd name="connsiteX58" fmla="*/ 515275 w 515275"/>
                  <a:gd name="connsiteY58" fmla="*/ 480879 h 481126"/>
                  <a:gd name="connsiteX59" fmla="*/ 514351 w 515275"/>
                  <a:gd name="connsiteY59" fmla="*/ 409223 h 481126"/>
                  <a:gd name="connsiteX60" fmla="*/ 513399 w 515275"/>
                  <a:gd name="connsiteY60" fmla="*/ 391125 h 48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275" h="481126">
                    <a:moveTo>
                      <a:pt x="513399" y="391125"/>
                    </a:moveTo>
                    <a:cubicBezTo>
                      <a:pt x="513136" y="389088"/>
                      <a:pt x="512766" y="387066"/>
                      <a:pt x="512294" y="385067"/>
                    </a:cubicBezTo>
                    <a:cubicBezTo>
                      <a:pt x="500546" y="321854"/>
                      <a:pt x="445298" y="276069"/>
                      <a:pt x="381001" y="276263"/>
                    </a:cubicBezTo>
                    <a:cubicBezTo>
                      <a:pt x="370714" y="276497"/>
                      <a:pt x="362186" y="268348"/>
                      <a:pt x="361951" y="258061"/>
                    </a:cubicBezTo>
                    <a:cubicBezTo>
                      <a:pt x="361945" y="257778"/>
                      <a:pt x="361945" y="257496"/>
                      <a:pt x="361951" y="257213"/>
                    </a:cubicBezTo>
                    <a:lnTo>
                      <a:pt x="361951" y="247688"/>
                    </a:lnTo>
                    <a:cubicBezTo>
                      <a:pt x="361859" y="195948"/>
                      <a:pt x="324034" y="152011"/>
                      <a:pt x="272883" y="144228"/>
                    </a:cubicBezTo>
                    <a:cubicBezTo>
                      <a:pt x="271216" y="143942"/>
                      <a:pt x="269549" y="143647"/>
                      <a:pt x="267882" y="143456"/>
                    </a:cubicBezTo>
                    <a:lnTo>
                      <a:pt x="267882" y="143456"/>
                    </a:lnTo>
                    <a:cubicBezTo>
                      <a:pt x="264189" y="143045"/>
                      <a:pt x="260474" y="142850"/>
                      <a:pt x="256757" y="142875"/>
                    </a:cubicBezTo>
                    <a:cubicBezTo>
                      <a:pt x="246483" y="142884"/>
                      <a:pt x="238148" y="134562"/>
                      <a:pt x="238140" y="124288"/>
                    </a:cubicBezTo>
                    <a:cubicBezTo>
                      <a:pt x="238140" y="124134"/>
                      <a:pt x="238141" y="123979"/>
                      <a:pt x="238145" y="123825"/>
                    </a:cubicBezTo>
                    <a:cubicBezTo>
                      <a:pt x="239357" y="56794"/>
                      <a:pt x="186110" y="1416"/>
                      <a:pt x="119083" y="0"/>
                    </a:cubicBezTo>
                    <a:cubicBezTo>
                      <a:pt x="52055" y="1416"/>
                      <a:pt x="-1191" y="56794"/>
                      <a:pt x="20" y="123825"/>
                    </a:cubicBezTo>
                    <a:cubicBezTo>
                      <a:pt x="-271" y="167477"/>
                      <a:pt x="22396" y="208073"/>
                      <a:pt x="59713" y="230724"/>
                    </a:cubicBezTo>
                    <a:cubicBezTo>
                      <a:pt x="49699" y="287097"/>
                      <a:pt x="87279" y="340915"/>
                      <a:pt x="143652" y="350930"/>
                    </a:cubicBezTo>
                    <a:cubicBezTo>
                      <a:pt x="148431" y="351779"/>
                      <a:pt x="153265" y="352292"/>
                      <a:pt x="158116" y="352463"/>
                    </a:cubicBezTo>
                    <a:cubicBezTo>
                      <a:pt x="177618" y="352433"/>
                      <a:pt x="196674" y="346640"/>
                      <a:pt x="212895" y="335813"/>
                    </a:cubicBezTo>
                    <a:cubicBezTo>
                      <a:pt x="234531" y="358739"/>
                      <a:pt x="264706" y="371666"/>
                      <a:pt x="296229" y="371513"/>
                    </a:cubicBezTo>
                    <a:lnTo>
                      <a:pt x="391479" y="371513"/>
                    </a:lnTo>
                    <a:cubicBezTo>
                      <a:pt x="412294" y="371285"/>
                      <a:pt x="429351" y="387975"/>
                      <a:pt x="429579" y="408789"/>
                    </a:cubicBezTo>
                    <a:cubicBezTo>
                      <a:pt x="429582" y="409064"/>
                      <a:pt x="429582" y="409339"/>
                      <a:pt x="429579" y="409613"/>
                    </a:cubicBezTo>
                    <a:lnTo>
                      <a:pt x="429579" y="481051"/>
                    </a:lnTo>
                    <a:lnTo>
                      <a:pt x="448629" y="481051"/>
                    </a:lnTo>
                    <a:lnTo>
                      <a:pt x="448629" y="409613"/>
                    </a:lnTo>
                    <a:cubicBezTo>
                      <a:pt x="448962" y="378383"/>
                      <a:pt x="423915" y="352796"/>
                      <a:pt x="392686" y="352463"/>
                    </a:cubicBezTo>
                    <a:cubicBezTo>
                      <a:pt x="392284" y="352459"/>
                      <a:pt x="391881" y="352459"/>
                      <a:pt x="391479" y="352463"/>
                    </a:cubicBezTo>
                    <a:lnTo>
                      <a:pt x="296229" y="352463"/>
                    </a:lnTo>
                    <a:cubicBezTo>
                      <a:pt x="269444" y="352568"/>
                      <a:pt x="243867" y="341327"/>
                      <a:pt x="225829" y="321526"/>
                    </a:cubicBezTo>
                    <a:cubicBezTo>
                      <a:pt x="228759" y="317962"/>
                      <a:pt x="231437" y="314196"/>
                      <a:pt x="233840" y="310258"/>
                    </a:cubicBezTo>
                    <a:cubicBezTo>
                      <a:pt x="236538" y="305742"/>
                      <a:pt x="235065" y="299893"/>
                      <a:pt x="230549" y="297194"/>
                    </a:cubicBezTo>
                    <a:cubicBezTo>
                      <a:pt x="226033" y="294496"/>
                      <a:pt x="220184" y="295969"/>
                      <a:pt x="217486" y="300485"/>
                    </a:cubicBezTo>
                    <a:cubicBezTo>
                      <a:pt x="212133" y="309491"/>
                      <a:pt x="205011" y="317320"/>
                      <a:pt x="196550" y="323498"/>
                    </a:cubicBezTo>
                    <a:cubicBezTo>
                      <a:pt x="184781" y="329993"/>
                      <a:pt x="171559" y="333404"/>
                      <a:pt x="158116" y="333413"/>
                    </a:cubicBezTo>
                    <a:cubicBezTo>
                      <a:pt x="112806" y="332839"/>
                      <a:pt x="76540" y="295642"/>
                      <a:pt x="77115" y="250331"/>
                    </a:cubicBezTo>
                    <a:cubicBezTo>
                      <a:pt x="77122" y="249767"/>
                      <a:pt x="77135" y="249204"/>
                      <a:pt x="77154" y="248641"/>
                    </a:cubicBezTo>
                    <a:cubicBezTo>
                      <a:pt x="77167" y="241713"/>
                      <a:pt x="78030" y="234812"/>
                      <a:pt x="79725" y="228095"/>
                    </a:cubicBezTo>
                    <a:lnTo>
                      <a:pt x="81630" y="220685"/>
                    </a:lnTo>
                    <a:lnTo>
                      <a:pt x="74801" y="217265"/>
                    </a:lnTo>
                    <a:cubicBezTo>
                      <a:pt x="40161" y="199062"/>
                      <a:pt x="18632" y="162993"/>
                      <a:pt x="19051" y="123863"/>
                    </a:cubicBezTo>
                    <a:cubicBezTo>
                      <a:pt x="17832" y="67349"/>
                      <a:pt x="62555" y="20497"/>
                      <a:pt x="119064" y="19088"/>
                    </a:cubicBezTo>
                    <a:cubicBezTo>
                      <a:pt x="175573" y="20497"/>
                      <a:pt x="220295" y="67349"/>
                      <a:pt x="219076" y="123863"/>
                    </a:cubicBezTo>
                    <a:cubicBezTo>
                      <a:pt x="219067" y="132468"/>
                      <a:pt x="221981" y="140821"/>
                      <a:pt x="227344" y="147552"/>
                    </a:cubicBezTo>
                    <a:cubicBezTo>
                      <a:pt x="223312" y="148841"/>
                      <a:pt x="219368" y="150388"/>
                      <a:pt x="215533" y="152181"/>
                    </a:cubicBezTo>
                    <a:cubicBezTo>
                      <a:pt x="210780" y="154440"/>
                      <a:pt x="208759" y="160125"/>
                      <a:pt x="211018" y="164878"/>
                    </a:cubicBezTo>
                    <a:cubicBezTo>
                      <a:pt x="213277" y="169631"/>
                      <a:pt x="218962" y="171652"/>
                      <a:pt x="223715" y="169393"/>
                    </a:cubicBezTo>
                    <a:cubicBezTo>
                      <a:pt x="234374" y="164336"/>
                      <a:pt x="246057" y="161807"/>
                      <a:pt x="257853" y="162001"/>
                    </a:cubicBezTo>
                    <a:cubicBezTo>
                      <a:pt x="259491" y="162001"/>
                      <a:pt x="261101" y="162144"/>
                      <a:pt x="262729" y="162249"/>
                    </a:cubicBezTo>
                    <a:cubicBezTo>
                      <a:pt x="265980" y="162457"/>
                      <a:pt x="269216" y="162868"/>
                      <a:pt x="272416" y="163478"/>
                    </a:cubicBezTo>
                    <a:cubicBezTo>
                      <a:pt x="272492" y="163482"/>
                      <a:pt x="272569" y="163482"/>
                      <a:pt x="272645" y="163478"/>
                    </a:cubicBezTo>
                    <a:cubicBezTo>
                      <a:pt x="313284" y="170972"/>
                      <a:pt x="342812" y="206364"/>
                      <a:pt x="342901" y="247688"/>
                    </a:cubicBezTo>
                    <a:lnTo>
                      <a:pt x="342901" y="257213"/>
                    </a:lnTo>
                    <a:cubicBezTo>
                      <a:pt x="342674" y="278028"/>
                      <a:pt x="359363" y="295085"/>
                      <a:pt x="380177" y="295313"/>
                    </a:cubicBezTo>
                    <a:cubicBezTo>
                      <a:pt x="380453" y="295316"/>
                      <a:pt x="380727" y="295316"/>
                      <a:pt x="381001" y="295313"/>
                    </a:cubicBezTo>
                    <a:cubicBezTo>
                      <a:pt x="435812" y="295133"/>
                      <a:pt x="483004" y="333955"/>
                      <a:pt x="493396" y="387772"/>
                    </a:cubicBezTo>
                    <a:cubicBezTo>
                      <a:pt x="493932" y="390288"/>
                      <a:pt x="494326" y="392832"/>
                      <a:pt x="494577" y="395392"/>
                    </a:cubicBezTo>
                    <a:cubicBezTo>
                      <a:pt x="494882" y="398478"/>
                      <a:pt x="495273" y="405270"/>
                      <a:pt x="495273" y="409565"/>
                    </a:cubicBezTo>
                    <a:lnTo>
                      <a:pt x="496225" y="481127"/>
                    </a:lnTo>
                    <a:lnTo>
                      <a:pt x="515275" y="480879"/>
                    </a:lnTo>
                    <a:lnTo>
                      <a:pt x="514351" y="409223"/>
                    </a:lnTo>
                    <a:cubicBezTo>
                      <a:pt x="514351" y="404574"/>
                      <a:pt x="513923" y="395440"/>
                      <a:pt x="513399" y="3911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9248D56C-99DA-8F85-FC5C-4BC332B9D606}"/>
                  </a:ext>
                </a:extLst>
              </p:cNvPr>
              <p:cNvSpPr/>
              <p:nvPr/>
            </p:nvSpPr>
            <p:spPr>
              <a:xfrm>
                <a:off x="6567269" y="1795157"/>
                <a:ext cx="819150" cy="114300"/>
              </a:xfrm>
              <a:custGeom>
                <a:avLst/>
                <a:gdLst>
                  <a:gd name="connsiteX0" fmla="*/ 0 w 819150"/>
                  <a:gd name="connsiteY0" fmla="*/ 114300 h 114300"/>
                  <a:gd name="connsiteX1" fmla="*/ 819150 w 819150"/>
                  <a:gd name="connsiteY1" fmla="*/ 114300 h 114300"/>
                  <a:gd name="connsiteX2" fmla="*/ 819150 w 819150"/>
                  <a:gd name="connsiteY2" fmla="*/ 0 h 114300"/>
                  <a:gd name="connsiteX3" fmla="*/ 0 w 819150"/>
                  <a:gd name="connsiteY3" fmla="*/ 0 h 114300"/>
                  <a:gd name="connsiteX4" fmla="*/ 752475 w 819150"/>
                  <a:gd name="connsiteY4" fmla="*/ 19050 h 114300"/>
                  <a:gd name="connsiteX5" fmla="*/ 800100 w 819150"/>
                  <a:gd name="connsiteY5" fmla="*/ 19050 h 114300"/>
                  <a:gd name="connsiteX6" fmla="*/ 800100 w 819150"/>
                  <a:gd name="connsiteY6" fmla="*/ 95250 h 114300"/>
                  <a:gd name="connsiteX7" fmla="*/ 752475 w 819150"/>
                  <a:gd name="connsiteY7" fmla="*/ 95250 h 114300"/>
                  <a:gd name="connsiteX8" fmla="*/ 180975 w 819150"/>
                  <a:gd name="connsiteY8" fmla="*/ 19050 h 114300"/>
                  <a:gd name="connsiteX9" fmla="*/ 733425 w 819150"/>
                  <a:gd name="connsiteY9" fmla="*/ 19050 h 114300"/>
                  <a:gd name="connsiteX10" fmla="*/ 733425 w 819150"/>
                  <a:gd name="connsiteY10" fmla="*/ 95250 h 114300"/>
                  <a:gd name="connsiteX11" fmla="*/ 180975 w 819150"/>
                  <a:gd name="connsiteY11" fmla="*/ 95250 h 114300"/>
                  <a:gd name="connsiteX12" fmla="*/ 19050 w 819150"/>
                  <a:gd name="connsiteY12" fmla="*/ 19050 h 114300"/>
                  <a:gd name="connsiteX13" fmla="*/ 161925 w 819150"/>
                  <a:gd name="connsiteY13" fmla="*/ 19050 h 114300"/>
                  <a:gd name="connsiteX14" fmla="*/ 161925 w 819150"/>
                  <a:gd name="connsiteY14" fmla="*/ 95250 h 114300"/>
                  <a:gd name="connsiteX15" fmla="*/ 19050 w 819150"/>
                  <a:gd name="connsiteY15" fmla="*/ 9525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9150" h="114300">
                    <a:moveTo>
                      <a:pt x="0" y="114300"/>
                    </a:moveTo>
                    <a:lnTo>
                      <a:pt x="819150" y="114300"/>
                    </a:lnTo>
                    <a:lnTo>
                      <a:pt x="819150" y="0"/>
                    </a:lnTo>
                    <a:lnTo>
                      <a:pt x="0" y="0"/>
                    </a:lnTo>
                    <a:close/>
                    <a:moveTo>
                      <a:pt x="752475" y="19050"/>
                    </a:moveTo>
                    <a:lnTo>
                      <a:pt x="800100" y="19050"/>
                    </a:lnTo>
                    <a:lnTo>
                      <a:pt x="800100" y="95250"/>
                    </a:lnTo>
                    <a:lnTo>
                      <a:pt x="752475" y="95250"/>
                    </a:lnTo>
                    <a:close/>
                    <a:moveTo>
                      <a:pt x="180975" y="19050"/>
                    </a:moveTo>
                    <a:lnTo>
                      <a:pt x="733425" y="19050"/>
                    </a:lnTo>
                    <a:lnTo>
                      <a:pt x="733425" y="95250"/>
                    </a:lnTo>
                    <a:lnTo>
                      <a:pt x="180975" y="95250"/>
                    </a:lnTo>
                    <a:close/>
                    <a:moveTo>
                      <a:pt x="19050" y="19050"/>
                    </a:moveTo>
                    <a:lnTo>
                      <a:pt x="161925" y="19050"/>
                    </a:lnTo>
                    <a:lnTo>
                      <a:pt x="161925" y="95250"/>
                    </a:lnTo>
                    <a:lnTo>
                      <a:pt x="19050" y="952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 descr="Bússola estrutura de tópicos">
            <a:extLst>
              <a:ext uri="{FF2B5EF4-FFF2-40B4-BE49-F238E27FC236}">
                <a16:creationId xmlns:a16="http://schemas.microsoft.com/office/drawing/2014/main" id="{439AA87D-5967-FCAE-95E5-4B62E3706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8628" y="1234374"/>
            <a:ext cx="914400" cy="914400"/>
          </a:xfrm>
          <a:prstGeom prst="rect">
            <a:avLst/>
          </a:pr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2F285E41-B66A-A805-B1B9-650EEF7C6DF2}"/>
              </a:ext>
            </a:extLst>
          </p:cNvPr>
          <p:cNvSpPr txBox="1">
            <a:spLocks/>
          </p:cNvSpPr>
          <p:nvPr/>
        </p:nvSpPr>
        <p:spPr>
          <a:xfrm>
            <a:off x="2354262" y="96491"/>
            <a:ext cx="9510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Cronograma da Reforma Tributária</a:t>
            </a:r>
          </a:p>
        </p:txBody>
      </p:sp>
      <p:pic>
        <p:nvPicPr>
          <p:cNvPr id="34" name="Vídeo 12" title="Tela de fundo de engrenagens giratórias">
            <a:hlinkClick r:id="" action="ppaction://media"/>
            <a:extLst>
              <a:ext uri="{FF2B5EF4-FFF2-40B4-BE49-F238E27FC236}">
                <a16:creationId xmlns:a16="http://schemas.microsoft.com/office/drawing/2014/main" id="{9C10C3EE-9996-1BA6-4720-18A9653E3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74872" y="1432836"/>
            <a:ext cx="1243516" cy="699477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8EEB8D5F-5376-7566-43E5-E07EDAAF54F3}"/>
              </a:ext>
            </a:extLst>
          </p:cNvPr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990" y="381794"/>
            <a:ext cx="1509784" cy="1018557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7E664A48-A202-3C62-B4DE-1C0F76370E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249" y="2170338"/>
            <a:ext cx="10913036" cy="3192897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33D54D47-7876-A22E-43E6-FAF80A9CC3AB}"/>
              </a:ext>
            </a:extLst>
          </p:cNvPr>
          <p:cNvPicPr/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34231" y="6064608"/>
            <a:ext cx="1384540" cy="3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29225A-4839-4642-BA19-E51DD2AA9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9" y="242027"/>
            <a:ext cx="11458583" cy="65003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88AC0B6-1999-4A54-8A82-6DCF313C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10468561" y="5815873"/>
            <a:ext cx="1571625" cy="8001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55235386-CFB6-E173-0D25-729EDAF78E4D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582" y="224698"/>
            <a:ext cx="1502940" cy="100009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F94287E3-CA33-F612-1946-AA6E12200EBB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855" y="6215923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upo de mãos no centro">
            <a:extLst>
              <a:ext uri="{FF2B5EF4-FFF2-40B4-BE49-F238E27FC236}">
                <a16:creationId xmlns:a16="http://schemas.microsoft.com/office/drawing/2014/main" id="{D711CC79-1E74-1F47-E3E3-7B5579F77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8485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D00263-5172-E752-D64F-234DEB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74" y="2162598"/>
            <a:ext cx="4228243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Cooperação entre as Administrações Tributárias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</a:br>
            <a:endParaRPr lang="pt-BR" dirty="0">
              <a:solidFill>
                <a:schemeClr val="accent5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B87593D-AF7D-1720-54EE-14BE9D6B54CB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963" y="268658"/>
            <a:ext cx="1919901" cy="142394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921AE2D-AC86-4C67-5881-6AEFF1618A6B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" name="Rectangle 12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D00263-5172-E752-D64F-234DEB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34" y="1002918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Aproveitamento da infraestrutura tecnológica existente durante a transição </a:t>
            </a:r>
          </a:p>
        </p:txBody>
      </p:sp>
      <p:pic>
        <p:nvPicPr>
          <p:cNvPr id="124" name="Imagem 123" descr="Placa de circuito">
            <a:extLst>
              <a:ext uri="{FF2B5EF4-FFF2-40B4-BE49-F238E27FC236}">
                <a16:creationId xmlns:a16="http://schemas.microsoft.com/office/drawing/2014/main" id="{AAB663F8-47D3-3A1B-F84F-CEE155637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5" r="14881" b="-1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2951F3-463C-A153-923F-F3192E72999A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7" y="223106"/>
            <a:ext cx="2204294" cy="159730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5EA2AAE-E26A-E1EE-1E85-305CDCFD52D6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00263-5172-E752-D64F-234DEB48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45" y="1731561"/>
            <a:ext cx="5542514" cy="33948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dirty="0">
                <a:solidFill>
                  <a:srgbClr val="002060"/>
                </a:solidFill>
                <a:latin typeface="Abadi" panose="020B0604020104020204" pitchFamily="34" charset="0"/>
              </a:rPr>
              <a:t>Durante a transição continuará emitindo os atuais documentos fiscais</a:t>
            </a:r>
          </a:p>
        </p:txBody>
      </p:sp>
      <p:pic>
        <p:nvPicPr>
          <p:cNvPr id="4" name="Gráfico 3" descr="Compartilhar estrutura de tópicos">
            <a:extLst>
              <a:ext uri="{FF2B5EF4-FFF2-40B4-BE49-F238E27FC236}">
                <a16:creationId xmlns:a16="http://schemas.microsoft.com/office/drawing/2014/main" id="{0DF75C1A-6AF2-AB1F-7711-C83ADE032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8279" y="2068085"/>
            <a:ext cx="2975740" cy="29757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6227035-2F92-BD21-F3B2-106CE86A6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019" y="528433"/>
            <a:ext cx="3244736" cy="6206046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BC36C0C1-642C-C11F-4E8E-47BB440650C0}"/>
              </a:ext>
            </a:extLst>
          </p:cNvPr>
          <p:cNvSpPr txBox="1">
            <a:spLocks/>
          </p:cNvSpPr>
          <p:nvPr/>
        </p:nvSpPr>
        <p:spPr>
          <a:xfrm>
            <a:off x="2909608" y="644039"/>
            <a:ext cx="5268478" cy="7899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2060"/>
                </a:solidFill>
                <a:latin typeface="Abadi" panose="020B0604020104020204" pitchFamily="34" charset="0"/>
              </a:rPr>
              <a:t>Co</a:t>
            </a:r>
            <a:r>
              <a:rPr lang="pt-BR" sz="5400" b="1" dirty="0">
                <a:solidFill>
                  <a:srgbClr val="92D050"/>
                </a:solidFill>
                <a:latin typeface="Abadi" panose="020B0604020104020204" pitchFamily="34" charset="0"/>
              </a:rPr>
              <a:t>n</a:t>
            </a:r>
            <a:r>
              <a:rPr lang="pt-BR" sz="5400" b="1" dirty="0">
                <a:solidFill>
                  <a:srgbClr val="002060"/>
                </a:solidFill>
                <a:latin typeface="Abadi" panose="020B0604020104020204" pitchFamily="34" charset="0"/>
              </a:rPr>
              <a:t>tribu</a:t>
            </a:r>
            <a:r>
              <a:rPr lang="pt-BR" sz="5400" b="1" dirty="0">
                <a:solidFill>
                  <a:srgbClr val="92D050"/>
                </a:solidFill>
                <a:latin typeface="Abadi" panose="020B0604020104020204" pitchFamily="34" charset="0"/>
              </a:rPr>
              <a:t>i</a:t>
            </a:r>
            <a:r>
              <a:rPr lang="pt-BR" sz="5400" b="1" dirty="0">
                <a:solidFill>
                  <a:srgbClr val="002060"/>
                </a:solidFill>
                <a:latin typeface="Abadi" panose="020B0604020104020204" pitchFamily="34" charset="0"/>
              </a:rPr>
              <a:t>nte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71A66AF-DAD9-0BAC-A5CD-FA4E21040225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245" y="382960"/>
            <a:ext cx="1584364" cy="1312075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2ACE7C3-15DD-9D0C-33EE-82758B5B5C61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87D97D8-5A82-7875-D557-67B95D22EEA1}"/>
              </a:ext>
            </a:extLst>
          </p:cNvPr>
          <p:cNvSpPr txBox="1">
            <a:spLocks/>
          </p:cNvSpPr>
          <p:nvPr/>
        </p:nvSpPr>
        <p:spPr>
          <a:xfrm>
            <a:off x="555469" y="503238"/>
            <a:ext cx="8095376" cy="7899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solidFill>
                  <a:srgbClr val="002060"/>
                </a:solidFill>
                <a:latin typeface="Abadi" panose="020B0604020104020204" pitchFamily="34" charset="0"/>
              </a:rPr>
              <a:t>Administração Tributária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555168-DCD2-B8EF-C87B-95952D5A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1" y="1534453"/>
            <a:ext cx="8305672" cy="20198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z="4000" b="1" dirty="0">
                <a:solidFill>
                  <a:srgbClr val="002060"/>
                </a:solidFill>
              </a:rPr>
              <a:t>Realizará a Apuração da CBS e do IBS e emitirá o demonstrativo de base cálculo para pagamento ou restituição </a:t>
            </a:r>
            <a:endParaRPr lang="pt-BR" sz="4000" dirty="0">
              <a:solidFill>
                <a:srgbClr val="002060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E4352A7-6A24-3F95-A811-12E60C8B1089}"/>
              </a:ext>
            </a:extLst>
          </p:cNvPr>
          <p:cNvSpPr txBox="1">
            <a:spLocks/>
          </p:cNvSpPr>
          <p:nvPr/>
        </p:nvSpPr>
        <p:spPr>
          <a:xfrm>
            <a:off x="550989" y="3629370"/>
            <a:ext cx="8406136" cy="1916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2060"/>
                </a:solidFill>
              </a:rPr>
              <a:t>Emitirá  a declaração pré-preenchida e documento de arrecadação para o aceite da confissão de dívida e pagamento</a:t>
            </a:r>
            <a:endParaRPr lang="pt-BR" sz="4000" dirty="0">
              <a:solidFill>
                <a:srgbClr val="002060"/>
              </a:solidFill>
            </a:endParaRPr>
          </a:p>
        </p:txBody>
      </p:sp>
      <p:pic>
        <p:nvPicPr>
          <p:cNvPr id="7" name="Vídeo 12" title="Tela de fundo de engrenagens giratórias">
            <a:hlinkClick r:id="" action="ppaction://media"/>
            <a:extLst>
              <a:ext uri="{FF2B5EF4-FFF2-40B4-BE49-F238E27FC236}">
                <a16:creationId xmlns:a16="http://schemas.microsoft.com/office/drawing/2014/main" id="{4B5BBFEC-8533-7FAC-4265-B3543EE08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6250" y="2749774"/>
            <a:ext cx="3034008" cy="170662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9D163CA5-A82B-CA69-FA7F-4B7D29AA4725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05588" y="268585"/>
            <a:ext cx="1767980" cy="146757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782C682-D301-D8D3-B81E-61FD366ECABE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3181" y="6000750"/>
            <a:ext cx="1700494" cy="3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 descr="Homem usando uma máquina">
            <a:extLst>
              <a:ext uri="{FF2B5EF4-FFF2-40B4-BE49-F238E27FC236}">
                <a16:creationId xmlns:a16="http://schemas.microsoft.com/office/drawing/2014/main" id="{4E215B11-11C8-32F7-BD6F-FF2B8FBFC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r="12899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14" name="Imagem 13" descr="Caixas de papelão colocadas na esteira transportadora">
            <a:extLst>
              <a:ext uri="{FF2B5EF4-FFF2-40B4-BE49-F238E27FC236}">
                <a16:creationId xmlns:a16="http://schemas.microsoft.com/office/drawing/2014/main" id="{49432BD8-62DF-F6E4-A15D-A7F2B041C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r="10555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Imagem 11" descr="Caminhão dirigindo com velocidade na estrada">
            <a:extLst>
              <a:ext uri="{FF2B5EF4-FFF2-40B4-BE49-F238E27FC236}">
                <a16:creationId xmlns:a16="http://schemas.microsoft.com/office/drawing/2014/main" id="{20588E59-2413-FF31-B544-4AE98EB3D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8" r="-1" b="2130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Título 1">
            <a:extLst>
              <a:ext uri="{FF2B5EF4-FFF2-40B4-BE49-F238E27FC236}">
                <a16:creationId xmlns:a16="http://schemas.microsoft.com/office/drawing/2014/main" id="{27F7484E-58E1-8B72-D0A9-4D3600451E13}"/>
              </a:ext>
            </a:extLst>
          </p:cNvPr>
          <p:cNvSpPr txBox="1">
            <a:spLocks/>
          </p:cNvSpPr>
          <p:nvPr/>
        </p:nvSpPr>
        <p:spPr>
          <a:xfrm>
            <a:off x="0" y="591117"/>
            <a:ext cx="5692681" cy="3842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spcAft>
                <a:spcPts val="600"/>
              </a:spcAft>
            </a:pPr>
            <a:r>
              <a:rPr lang="pt-BR" sz="4800" kern="1200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rPr>
              <a:t>Oportunidades para promover o melhoria do ambiente de negócios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1DDD630-B8A9-7990-DC11-D48C51B20BF9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6233" y="6063456"/>
            <a:ext cx="1700494" cy="35401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8C65B4D-29B6-BF7A-6C03-BACA700EE553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5897" y="4772575"/>
            <a:ext cx="1910443" cy="15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Mãos da pessoa usando um leitor de cartão de crédito">
            <a:extLst>
              <a:ext uri="{FF2B5EF4-FFF2-40B4-BE49-F238E27FC236}">
                <a16:creationId xmlns:a16="http://schemas.microsoft.com/office/drawing/2014/main" id="{2870E2CD-DA3D-8C8D-3179-0AE641AB6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7" name="Rectangle 8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ítulo 84">
            <a:extLst>
              <a:ext uri="{FF2B5EF4-FFF2-40B4-BE49-F238E27FC236}">
                <a16:creationId xmlns:a16="http://schemas.microsoft.com/office/drawing/2014/main" id="{0A7C568F-6741-E7F7-A051-4F89B1BF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badi" panose="020B0604020104020204" pitchFamily="34" charset="0"/>
              </a:rPr>
              <a:t>Split Payment</a:t>
            </a:r>
          </a:p>
        </p:txBody>
      </p:sp>
      <p:cxnSp>
        <p:nvCxnSpPr>
          <p:cNvPr id="89" name="Straight Connector 9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Gráfico 90">
            <a:extLst>
              <a:ext uri="{FF2B5EF4-FFF2-40B4-BE49-F238E27FC236}">
                <a16:creationId xmlns:a16="http://schemas.microsoft.com/office/drawing/2014/main" id="{EBD2CD5E-6326-EC11-CCAC-BA445A14119D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1854" y="610942"/>
            <a:ext cx="2455817" cy="1559622"/>
          </a:xfrm>
          <a:prstGeom prst="rect">
            <a:avLst/>
          </a:prstGeom>
        </p:spPr>
      </p:pic>
      <p:pic>
        <p:nvPicPr>
          <p:cNvPr id="98" name="Gráfico 97">
            <a:extLst>
              <a:ext uri="{FF2B5EF4-FFF2-40B4-BE49-F238E27FC236}">
                <a16:creationId xmlns:a16="http://schemas.microsoft.com/office/drawing/2014/main" id="{839CD87A-6708-0689-5048-3F4CE1CAF1E6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4773" y="6311684"/>
            <a:ext cx="1384540" cy="3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2410</TotalTime>
  <Words>182</Words>
  <Application>Microsoft Office PowerPoint</Application>
  <PresentationFormat>Widescreen</PresentationFormat>
  <Paragraphs>25</Paragraphs>
  <Slides>17</Slides>
  <Notes>6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Abadi</vt:lpstr>
      <vt:lpstr>Arial</vt:lpstr>
      <vt:lpstr>Calibri</vt:lpstr>
      <vt:lpstr>Calibri Light</vt:lpstr>
      <vt:lpstr>Tema do Office</vt:lpstr>
      <vt:lpstr>Personalizar design</vt:lpstr>
      <vt:lpstr>Apresentação do PowerPoint</vt:lpstr>
      <vt:lpstr>Apresentação do PowerPoint</vt:lpstr>
      <vt:lpstr>Apresentação do PowerPoint</vt:lpstr>
      <vt:lpstr>Cooperação entre as Administrações Tributárias </vt:lpstr>
      <vt:lpstr>Aproveitamento da infraestrutura tecnológica existente durante a transição </vt:lpstr>
      <vt:lpstr>Durante a transição continuará emitindo os atuais documentos fiscais</vt:lpstr>
      <vt:lpstr>Realizará a Apuração da CBS e do IBS e emitirá o demonstrativo de base cálculo para pagamento ou restituição </vt:lpstr>
      <vt:lpstr>Apresentação do PowerPoint</vt:lpstr>
      <vt:lpstr>Split Payment</vt:lpstr>
      <vt:lpstr>Dispensa de NFe e Cupom Fiscal</vt:lpstr>
      <vt:lpstr>Substituição das EFD por Painel de Débitos e Créditos</vt:lpstr>
      <vt:lpstr>Compartilhamento de dados e de provas para combater a concorrência desleal.</vt:lpstr>
      <vt:lpstr>Redução de tempo e de custos no cumprimento de obrigações tributárias</vt:lpstr>
      <vt:lpstr>Desafios</vt:lpstr>
      <vt:lpstr>Harmonização da interpretação da legislação  </vt:lpstr>
      <vt:lpstr>Tratamento do contencioso administrativo e judicial</vt:lpstr>
      <vt:lpstr>Apresentação do PowerPoint</vt:lpstr>
    </vt:vector>
  </TitlesOfParts>
  <Company>Receita Federal do Brasil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Zaiden Rezende</dc:creator>
  <cp:lastModifiedBy>silvia.mikiko@gmail.com</cp:lastModifiedBy>
  <cp:revision>34</cp:revision>
  <dcterms:created xsi:type="dcterms:W3CDTF">2023-07-27T18:07:58Z</dcterms:created>
  <dcterms:modified xsi:type="dcterms:W3CDTF">2023-11-28T18:10:47Z</dcterms:modified>
</cp:coreProperties>
</file>