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2" r:id="rId1"/>
  </p:sldMasterIdLst>
  <p:sldIdLst>
    <p:sldId id="260" r:id="rId2"/>
    <p:sldId id="256" r:id="rId3"/>
    <p:sldId id="299" r:id="rId4"/>
    <p:sldId id="300" r:id="rId5"/>
    <p:sldId id="301" r:id="rId6"/>
    <p:sldId id="302" r:id="rId7"/>
    <p:sldId id="273" r:id="rId8"/>
    <p:sldId id="274" r:id="rId9"/>
    <p:sldId id="275" r:id="rId10"/>
    <p:sldId id="303" r:id="rId11"/>
    <p:sldId id="276" r:id="rId12"/>
    <p:sldId id="277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91" r:id="rId29"/>
    <p:sldId id="292" r:id="rId30"/>
    <p:sldId id="286" r:id="rId31"/>
    <p:sldId id="287" r:id="rId32"/>
    <p:sldId id="306" r:id="rId33"/>
    <p:sldId id="307" r:id="rId34"/>
    <p:sldId id="308" r:id="rId35"/>
    <p:sldId id="288" r:id="rId36"/>
    <p:sldId id="289" r:id="rId37"/>
    <p:sldId id="290" r:id="rId38"/>
    <p:sldId id="293" r:id="rId39"/>
    <p:sldId id="294" r:id="rId40"/>
    <p:sldId id="297" r:id="rId41"/>
    <p:sldId id="309" r:id="rId42"/>
    <p:sldId id="310" r:id="rId43"/>
    <p:sldId id="298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D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1B337A-3055-4753-8792-E58B7072C3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7A386A3-1969-4515-BCDB-408DF8EE1954}">
      <dgm:prSet/>
      <dgm:spPr/>
      <dgm:t>
        <a:bodyPr/>
        <a:lstStyle/>
        <a:p>
          <a:r>
            <a:rPr lang="pt-BR" b="1"/>
            <a:t>CF, art. 153,§ 4º, inciso III</a:t>
          </a:r>
          <a:endParaRPr lang="en-US"/>
        </a:p>
      </dgm:t>
    </dgm:pt>
    <dgm:pt modelId="{0539958C-A2A5-4014-9657-8FADB6A99913}" type="parTrans" cxnId="{83CC5189-21C2-4D78-A463-25D75D50992B}">
      <dgm:prSet/>
      <dgm:spPr/>
      <dgm:t>
        <a:bodyPr/>
        <a:lstStyle/>
        <a:p>
          <a:endParaRPr lang="en-US"/>
        </a:p>
      </dgm:t>
    </dgm:pt>
    <dgm:pt modelId="{8825C99D-9F5B-4D96-B45B-868F09129AA2}" type="sibTrans" cxnId="{83CC5189-21C2-4D78-A463-25D75D50992B}">
      <dgm:prSet/>
      <dgm:spPr/>
      <dgm:t>
        <a:bodyPr/>
        <a:lstStyle/>
        <a:p>
          <a:endParaRPr lang="en-US"/>
        </a:p>
      </dgm:t>
    </dgm:pt>
    <dgm:pt modelId="{BF686301-6D89-4632-881B-322711769DF5}">
      <dgm:prSet/>
      <dgm:spPr/>
      <dgm:t>
        <a:bodyPr/>
        <a:lstStyle/>
        <a:p>
          <a:r>
            <a:rPr lang="pt-BR" b="1"/>
            <a:t>Lei 9393/1996, art. 17</a:t>
          </a:r>
          <a:endParaRPr lang="en-US"/>
        </a:p>
      </dgm:t>
    </dgm:pt>
    <dgm:pt modelId="{E3CE23E8-60B9-4E21-ADCE-B1F180B54B9D}" type="parTrans" cxnId="{4369B181-AF06-46E8-A166-207D9CB2A093}">
      <dgm:prSet/>
      <dgm:spPr/>
      <dgm:t>
        <a:bodyPr/>
        <a:lstStyle/>
        <a:p>
          <a:endParaRPr lang="en-US"/>
        </a:p>
      </dgm:t>
    </dgm:pt>
    <dgm:pt modelId="{F0E852F0-583F-441D-AEBD-2FEBC5D905C6}" type="sibTrans" cxnId="{4369B181-AF06-46E8-A166-207D9CB2A093}">
      <dgm:prSet/>
      <dgm:spPr/>
      <dgm:t>
        <a:bodyPr/>
        <a:lstStyle/>
        <a:p>
          <a:endParaRPr lang="en-US"/>
        </a:p>
      </dgm:t>
    </dgm:pt>
    <dgm:pt modelId="{D7C9AE70-510A-4E4B-BE13-988673F64A6F}">
      <dgm:prSet/>
      <dgm:spPr/>
      <dgm:t>
        <a:bodyPr/>
        <a:lstStyle/>
        <a:p>
          <a:r>
            <a:rPr lang="pt-BR" b="1"/>
            <a:t>Lei 11.250/2005</a:t>
          </a:r>
          <a:endParaRPr lang="en-US"/>
        </a:p>
      </dgm:t>
    </dgm:pt>
    <dgm:pt modelId="{FEA75A83-4B6A-4DE6-BED3-2BD938D5F50C}" type="parTrans" cxnId="{E60769A9-597F-40D7-8452-49E7490D6919}">
      <dgm:prSet/>
      <dgm:spPr/>
      <dgm:t>
        <a:bodyPr/>
        <a:lstStyle/>
        <a:p>
          <a:endParaRPr lang="en-US"/>
        </a:p>
      </dgm:t>
    </dgm:pt>
    <dgm:pt modelId="{6DCC7FD2-BC2C-4D28-856B-13E67A970C9F}" type="sibTrans" cxnId="{E60769A9-597F-40D7-8452-49E7490D6919}">
      <dgm:prSet/>
      <dgm:spPr/>
      <dgm:t>
        <a:bodyPr/>
        <a:lstStyle/>
        <a:p>
          <a:endParaRPr lang="en-US"/>
        </a:p>
      </dgm:t>
    </dgm:pt>
    <dgm:pt modelId="{FFB7DA36-EDBD-48A9-81CF-96B368C89DCB}">
      <dgm:prSet/>
      <dgm:spPr/>
      <dgm:t>
        <a:bodyPr/>
        <a:lstStyle/>
        <a:p>
          <a:r>
            <a:rPr lang="pt-BR" b="1"/>
            <a:t>Decreto 6.433/2008</a:t>
          </a:r>
          <a:endParaRPr lang="en-US"/>
        </a:p>
      </dgm:t>
    </dgm:pt>
    <dgm:pt modelId="{931C4B69-FB08-44EC-A8B5-379AB2143F94}" type="parTrans" cxnId="{4BCFE758-7F39-4C2D-89A3-0BD34E41A198}">
      <dgm:prSet/>
      <dgm:spPr/>
      <dgm:t>
        <a:bodyPr/>
        <a:lstStyle/>
        <a:p>
          <a:endParaRPr lang="en-US"/>
        </a:p>
      </dgm:t>
    </dgm:pt>
    <dgm:pt modelId="{98C19E42-7DBE-4CC7-B03B-B755B6C721F6}" type="sibTrans" cxnId="{4BCFE758-7F39-4C2D-89A3-0BD34E41A198}">
      <dgm:prSet/>
      <dgm:spPr/>
      <dgm:t>
        <a:bodyPr/>
        <a:lstStyle/>
        <a:p>
          <a:endParaRPr lang="en-US"/>
        </a:p>
      </dgm:t>
    </dgm:pt>
    <dgm:pt modelId="{40EDC55E-BD77-4A68-BD95-98F401E2E17C}">
      <dgm:prSet/>
      <dgm:spPr/>
      <dgm:t>
        <a:bodyPr/>
        <a:lstStyle/>
        <a:p>
          <a:r>
            <a:rPr lang="pt-BR" b="1"/>
            <a:t>IN RFB nº 1.640/2016</a:t>
          </a:r>
          <a:endParaRPr lang="en-US"/>
        </a:p>
      </dgm:t>
    </dgm:pt>
    <dgm:pt modelId="{BADE9AC7-3168-4DC2-BE6B-C9C5228199E0}" type="parTrans" cxnId="{5A65781A-0ACA-4BA2-B63E-82753856E557}">
      <dgm:prSet/>
      <dgm:spPr/>
      <dgm:t>
        <a:bodyPr/>
        <a:lstStyle/>
        <a:p>
          <a:endParaRPr lang="en-US"/>
        </a:p>
      </dgm:t>
    </dgm:pt>
    <dgm:pt modelId="{64DF2BC3-563D-406D-BD5C-1AFD9D903371}" type="sibTrans" cxnId="{5A65781A-0ACA-4BA2-B63E-82753856E557}">
      <dgm:prSet/>
      <dgm:spPr/>
      <dgm:t>
        <a:bodyPr/>
        <a:lstStyle/>
        <a:p>
          <a:endParaRPr lang="en-US"/>
        </a:p>
      </dgm:t>
    </dgm:pt>
    <dgm:pt modelId="{71CE05C6-BBF7-44FF-A168-30867E051460}" type="pres">
      <dgm:prSet presAssocID="{791B337A-3055-4753-8792-E58B7072C39D}" presName="linear" presStyleCnt="0">
        <dgm:presLayoutVars>
          <dgm:animLvl val="lvl"/>
          <dgm:resizeHandles val="exact"/>
        </dgm:presLayoutVars>
      </dgm:prSet>
      <dgm:spPr/>
    </dgm:pt>
    <dgm:pt modelId="{F4473728-F895-4D2C-BD67-9DEA62FD36F4}" type="pres">
      <dgm:prSet presAssocID="{37A386A3-1969-4515-BCDB-408DF8EE195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229BF60-F1F3-4C4D-B7DC-EAFA49B604E6}" type="pres">
      <dgm:prSet presAssocID="{8825C99D-9F5B-4D96-B45B-868F09129AA2}" presName="spacer" presStyleCnt="0"/>
      <dgm:spPr/>
    </dgm:pt>
    <dgm:pt modelId="{56575B76-E2F2-4B31-A497-1F738323C9F1}" type="pres">
      <dgm:prSet presAssocID="{BF686301-6D89-4632-881B-322711769DF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32FD439-492A-4E9A-A277-B9C800B66482}" type="pres">
      <dgm:prSet presAssocID="{F0E852F0-583F-441D-AEBD-2FEBC5D905C6}" presName="spacer" presStyleCnt="0"/>
      <dgm:spPr/>
    </dgm:pt>
    <dgm:pt modelId="{41849182-6AB2-4A83-A6E7-5F1A26957114}" type="pres">
      <dgm:prSet presAssocID="{D7C9AE70-510A-4E4B-BE13-988673F64A6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ECBE3D1-8802-45A4-9C48-8F48E778AB8A}" type="pres">
      <dgm:prSet presAssocID="{6DCC7FD2-BC2C-4D28-856B-13E67A970C9F}" presName="spacer" presStyleCnt="0"/>
      <dgm:spPr/>
    </dgm:pt>
    <dgm:pt modelId="{4A7D31CB-4BBA-4B31-BF2F-26C05FA26365}" type="pres">
      <dgm:prSet presAssocID="{FFB7DA36-EDBD-48A9-81CF-96B368C89DC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68AE5B6-0980-4C7A-823B-8956D2C28FEF}" type="pres">
      <dgm:prSet presAssocID="{98C19E42-7DBE-4CC7-B03B-B755B6C721F6}" presName="spacer" presStyleCnt="0"/>
      <dgm:spPr/>
    </dgm:pt>
    <dgm:pt modelId="{5D8264A5-372F-4B0A-AA24-FF838EC2467B}" type="pres">
      <dgm:prSet presAssocID="{40EDC55E-BD77-4A68-BD95-98F401E2E17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649CD18-D28A-4123-A28D-F076F35C7F8E}" type="presOf" srcId="{D7C9AE70-510A-4E4B-BE13-988673F64A6F}" destId="{41849182-6AB2-4A83-A6E7-5F1A26957114}" srcOrd="0" destOrd="0" presId="urn:microsoft.com/office/officeart/2005/8/layout/vList2"/>
    <dgm:cxn modelId="{786F101A-BAEF-4453-97E4-1D3DA1A69FF7}" type="presOf" srcId="{BF686301-6D89-4632-881B-322711769DF5}" destId="{56575B76-E2F2-4B31-A497-1F738323C9F1}" srcOrd="0" destOrd="0" presId="urn:microsoft.com/office/officeart/2005/8/layout/vList2"/>
    <dgm:cxn modelId="{5A65781A-0ACA-4BA2-B63E-82753856E557}" srcId="{791B337A-3055-4753-8792-E58B7072C39D}" destId="{40EDC55E-BD77-4A68-BD95-98F401E2E17C}" srcOrd="4" destOrd="0" parTransId="{BADE9AC7-3168-4DC2-BE6B-C9C5228199E0}" sibTransId="{64DF2BC3-563D-406D-BD5C-1AFD9D903371}"/>
    <dgm:cxn modelId="{7BD6695F-CEDD-4CEF-8389-7E6B772E6F49}" type="presOf" srcId="{791B337A-3055-4753-8792-E58B7072C39D}" destId="{71CE05C6-BBF7-44FF-A168-30867E051460}" srcOrd="0" destOrd="0" presId="urn:microsoft.com/office/officeart/2005/8/layout/vList2"/>
    <dgm:cxn modelId="{D228624C-E175-4FA8-BEF2-5B0E5B96126A}" type="presOf" srcId="{37A386A3-1969-4515-BCDB-408DF8EE1954}" destId="{F4473728-F895-4D2C-BD67-9DEA62FD36F4}" srcOrd="0" destOrd="0" presId="urn:microsoft.com/office/officeart/2005/8/layout/vList2"/>
    <dgm:cxn modelId="{4BCFE758-7F39-4C2D-89A3-0BD34E41A198}" srcId="{791B337A-3055-4753-8792-E58B7072C39D}" destId="{FFB7DA36-EDBD-48A9-81CF-96B368C89DCB}" srcOrd="3" destOrd="0" parTransId="{931C4B69-FB08-44EC-A8B5-379AB2143F94}" sibTransId="{98C19E42-7DBE-4CC7-B03B-B755B6C721F6}"/>
    <dgm:cxn modelId="{4369B181-AF06-46E8-A166-207D9CB2A093}" srcId="{791B337A-3055-4753-8792-E58B7072C39D}" destId="{BF686301-6D89-4632-881B-322711769DF5}" srcOrd="1" destOrd="0" parTransId="{E3CE23E8-60B9-4E21-ADCE-B1F180B54B9D}" sibTransId="{F0E852F0-583F-441D-AEBD-2FEBC5D905C6}"/>
    <dgm:cxn modelId="{83CC5189-21C2-4D78-A463-25D75D50992B}" srcId="{791B337A-3055-4753-8792-E58B7072C39D}" destId="{37A386A3-1969-4515-BCDB-408DF8EE1954}" srcOrd="0" destOrd="0" parTransId="{0539958C-A2A5-4014-9657-8FADB6A99913}" sibTransId="{8825C99D-9F5B-4D96-B45B-868F09129AA2}"/>
    <dgm:cxn modelId="{E60769A9-597F-40D7-8452-49E7490D6919}" srcId="{791B337A-3055-4753-8792-E58B7072C39D}" destId="{D7C9AE70-510A-4E4B-BE13-988673F64A6F}" srcOrd="2" destOrd="0" parTransId="{FEA75A83-4B6A-4DE6-BED3-2BD938D5F50C}" sibTransId="{6DCC7FD2-BC2C-4D28-856B-13E67A970C9F}"/>
    <dgm:cxn modelId="{ACC485B1-AB4F-4F6D-BA84-F28E3D4431C6}" type="presOf" srcId="{40EDC55E-BD77-4A68-BD95-98F401E2E17C}" destId="{5D8264A5-372F-4B0A-AA24-FF838EC2467B}" srcOrd="0" destOrd="0" presId="urn:microsoft.com/office/officeart/2005/8/layout/vList2"/>
    <dgm:cxn modelId="{B9DA17F7-40B8-45DD-9EA0-81CB71121840}" type="presOf" srcId="{FFB7DA36-EDBD-48A9-81CF-96B368C89DCB}" destId="{4A7D31CB-4BBA-4B31-BF2F-26C05FA26365}" srcOrd="0" destOrd="0" presId="urn:microsoft.com/office/officeart/2005/8/layout/vList2"/>
    <dgm:cxn modelId="{83277FC9-D0EA-415B-A8CA-849544DA175D}" type="presParOf" srcId="{71CE05C6-BBF7-44FF-A168-30867E051460}" destId="{F4473728-F895-4D2C-BD67-9DEA62FD36F4}" srcOrd="0" destOrd="0" presId="urn:microsoft.com/office/officeart/2005/8/layout/vList2"/>
    <dgm:cxn modelId="{01E9B683-741E-4246-A593-6F8DBFC49F76}" type="presParOf" srcId="{71CE05C6-BBF7-44FF-A168-30867E051460}" destId="{6229BF60-F1F3-4C4D-B7DC-EAFA49B604E6}" srcOrd="1" destOrd="0" presId="urn:microsoft.com/office/officeart/2005/8/layout/vList2"/>
    <dgm:cxn modelId="{04FA6C84-31DD-474F-8C26-3CE306EC18E7}" type="presParOf" srcId="{71CE05C6-BBF7-44FF-A168-30867E051460}" destId="{56575B76-E2F2-4B31-A497-1F738323C9F1}" srcOrd="2" destOrd="0" presId="urn:microsoft.com/office/officeart/2005/8/layout/vList2"/>
    <dgm:cxn modelId="{175FBD71-8B02-4A2B-A700-A677EE7ED6FE}" type="presParOf" srcId="{71CE05C6-BBF7-44FF-A168-30867E051460}" destId="{632FD439-492A-4E9A-A277-B9C800B66482}" srcOrd="3" destOrd="0" presId="urn:microsoft.com/office/officeart/2005/8/layout/vList2"/>
    <dgm:cxn modelId="{0B9755C1-3839-4C89-BA4D-498761623C00}" type="presParOf" srcId="{71CE05C6-BBF7-44FF-A168-30867E051460}" destId="{41849182-6AB2-4A83-A6E7-5F1A26957114}" srcOrd="4" destOrd="0" presId="urn:microsoft.com/office/officeart/2005/8/layout/vList2"/>
    <dgm:cxn modelId="{47756B91-CCAE-49B1-B4AF-3E43B017B132}" type="presParOf" srcId="{71CE05C6-BBF7-44FF-A168-30867E051460}" destId="{2ECBE3D1-8802-45A4-9C48-8F48E778AB8A}" srcOrd="5" destOrd="0" presId="urn:microsoft.com/office/officeart/2005/8/layout/vList2"/>
    <dgm:cxn modelId="{A0649470-CFE1-46D5-9E8D-9C442855C12D}" type="presParOf" srcId="{71CE05C6-BBF7-44FF-A168-30867E051460}" destId="{4A7D31CB-4BBA-4B31-BF2F-26C05FA26365}" srcOrd="6" destOrd="0" presId="urn:microsoft.com/office/officeart/2005/8/layout/vList2"/>
    <dgm:cxn modelId="{5B4F9B97-47B3-4959-8642-55571334C472}" type="presParOf" srcId="{71CE05C6-BBF7-44FF-A168-30867E051460}" destId="{568AE5B6-0980-4C7A-823B-8956D2C28FEF}" srcOrd="7" destOrd="0" presId="urn:microsoft.com/office/officeart/2005/8/layout/vList2"/>
    <dgm:cxn modelId="{7B8D7894-F4ED-4CBB-948A-F575C601571F}" type="presParOf" srcId="{71CE05C6-BBF7-44FF-A168-30867E051460}" destId="{5D8264A5-372F-4B0A-AA24-FF838EC2467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60037A-C66F-46B0-8FBB-F0F2732046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580D990-4F0F-4F46-9788-1E208B46708D}">
      <dgm:prSet/>
      <dgm:spPr/>
      <dgm:t>
        <a:bodyPr/>
        <a:lstStyle/>
        <a:p>
          <a:r>
            <a:rPr lang="pt-BR"/>
            <a:t>ART. 7º</a:t>
          </a:r>
          <a:endParaRPr lang="en-US"/>
        </a:p>
      </dgm:t>
    </dgm:pt>
    <dgm:pt modelId="{61063DAD-C1A1-4AAA-9BA6-1FDFF43C1BC7}" type="parTrans" cxnId="{58700C72-EC59-4837-B385-E5518BB09353}">
      <dgm:prSet/>
      <dgm:spPr/>
      <dgm:t>
        <a:bodyPr/>
        <a:lstStyle/>
        <a:p>
          <a:endParaRPr lang="en-US"/>
        </a:p>
      </dgm:t>
    </dgm:pt>
    <dgm:pt modelId="{1E207D67-D760-448B-A72F-CBEA5D102817}" type="sibTrans" cxnId="{58700C72-EC59-4837-B385-E5518BB09353}">
      <dgm:prSet/>
      <dgm:spPr/>
      <dgm:t>
        <a:bodyPr/>
        <a:lstStyle/>
        <a:p>
          <a:endParaRPr lang="en-US"/>
        </a:p>
      </dgm:t>
    </dgm:pt>
    <dgm:pt modelId="{46172EBF-6943-417A-8EF7-D0F51886FAFE}">
      <dgm:prSet/>
      <dgm:spPr/>
      <dgm:t>
        <a:bodyPr/>
        <a:lstStyle/>
        <a:p>
          <a:r>
            <a:rPr lang="pt-BR" dirty="0"/>
            <a:t>I - estrutura de tecnologia da informação suficiente para acessar os sistemas da RFB, que contemple equipamentos e redes de comunicação;</a:t>
          </a:r>
          <a:endParaRPr lang="en-US" dirty="0"/>
        </a:p>
      </dgm:t>
    </dgm:pt>
    <dgm:pt modelId="{DEA15511-0A2F-4B22-AFBC-0B829A7BF4C3}" type="parTrans" cxnId="{8931AA6B-0A29-4072-ABAB-E8F46A1C4289}">
      <dgm:prSet/>
      <dgm:spPr/>
      <dgm:t>
        <a:bodyPr/>
        <a:lstStyle/>
        <a:p>
          <a:endParaRPr lang="en-US"/>
        </a:p>
      </dgm:t>
    </dgm:pt>
    <dgm:pt modelId="{8C980F34-F149-4669-83C2-33EF030EE551}" type="sibTrans" cxnId="{8931AA6B-0A29-4072-ABAB-E8F46A1C4289}">
      <dgm:prSet/>
      <dgm:spPr/>
      <dgm:t>
        <a:bodyPr/>
        <a:lstStyle/>
        <a:p>
          <a:endParaRPr lang="en-US"/>
        </a:p>
      </dgm:t>
    </dgm:pt>
    <dgm:pt modelId="{6C5B4EB9-9BC6-490E-AC27-BEA677A03CE2}">
      <dgm:prSet/>
      <dgm:spPr/>
      <dgm:t>
        <a:bodyPr/>
        <a:lstStyle/>
        <a:p>
          <a:r>
            <a:rPr lang="pt-BR"/>
            <a:t>II - lei vigente instituidora de cargo com atribuição de lançamento de créditos tributários; e</a:t>
          </a:r>
          <a:endParaRPr lang="en-US"/>
        </a:p>
      </dgm:t>
    </dgm:pt>
    <dgm:pt modelId="{F5E8193F-0F39-4D8B-806F-28C15CBD653C}" type="parTrans" cxnId="{F77FBCA5-24F2-4D5C-9F71-08104CB19834}">
      <dgm:prSet/>
      <dgm:spPr/>
      <dgm:t>
        <a:bodyPr/>
        <a:lstStyle/>
        <a:p>
          <a:endParaRPr lang="en-US"/>
        </a:p>
      </dgm:t>
    </dgm:pt>
    <dgm:pt modelId="{27B8F071-3671-4D08-B21E-D599546F78E8}" type="sibTrans" cxnId="{F77FBCA5-24F2-4D5C-9F71-08104CB19834}">
      <dgm:prSet/>
      <dgm:spPr/>
      <dgm:t>
        <a:bodyPr/>
        <a:lstStyle/>
        <a:p>
          <a:endParaRPr lang="en-US"/>
        </a:p>
      </dgm:t>
    </dgm:pt>
    <dgm:pt modelId="{BF08806D-4D5B-4275-9666-B09AFDC194F0}">
      <dgm:prSet/>
      <dgm:spPr/>
      <dgm:t>
        <a:bodyPr/>
        <a:lstStyle/>
        <a:p>
          <a:r>
            <a:rPr lang="pt-BR"/>
            <a:t>III - servidor aprovado em concurso público de provas ou de provas e títulos para o cargo de que trata o inciso II, em efetivo exercício; e</a:t>
          </a:r>
          <a:endParaRPr lang="en-US"/>
        </a:p>
      </dgm:t>
    </dgm:pt>
    <dgm:pt modelId="{1D189FDE-82E4-4AFD-A92C-E1514CCF51EA}" type="parTrans" cxnId="{0068162E-B700-43B3-84C6-36CB1E01A560}">
      <dgm:prSet/>
      <dgm:spPr/>
      <dgm:t>
        <a:bodyPr/>
        <a:lstStyle/>
        <a:p>
          <a:endParaRPr lang="en-US"/>
        </a:p>
      </dgm:t>
    </dgm:pt>
    <dgm:pt modelId="{ABFDBEFA-F256-46CC-9B11-AF434BC8E355}" type="sibTrans" cxnId="{0068162E-B700-43B3-84C6-36CB1E01A560}">
      <dgm:prSet/>
      <dgm:spPr/>
      <dgm:t>
        <a:bodyPr/>
        <a:lstStyle/>
        <a:p>
          <a:endParaRPr lang="en-US"/>
        </a:p>
      </dgm:t>
    </dgm:pt>
    <dgm:pt modelId="{EBEBF5DF-B78B-4D3D-AC2A-0F8D04B5EA3B}">
      <dgm:prSet/>
      <dgm:spPr/>
      <dgm:t>
        <a:bodyPr/>
        <a:lstStyle/>
        <a:p>
          <a:r>
            <a:rPr lang="pt-BR"/>
            <a:t>IV – optado pelo Domicílio Tributário Eletrônico (DTE).</a:t>
          </a:r>
          <a:endParaRPr lang="en-US"/>
        </a:p>
      </dgm:t>
    </dgm:pt>
    <dgm:pt modelId="{F36390D1-4B40-40AC-AAB7-D1B559973CCD}" type="parTrans" cxnId="{EC719260-7015-4C27-B682-2EC82D9462AB}">
      <dgm:prSet/>
      <dgm:spPr/>
      <dgm:t>
        <a:bodyPr/>
        <a:lstStyle/>
        <a:p>
          <a:endParaRPr lang="en-US"/>
        </a:p>
      </dgm:t>
    </dgm:pt>
    <dgm:pt modelId="{CFE64260-2E45-4210-AFAA-FE6FC29A11E5}" type="sibTrans" cxnId="{EC719260-7015-4C27-B682-2EC82D9462AB}">
      <dgm:prSet/>
      <dgm:spPr/>
      <dgm:t>
        <a:bodyPr/>
        <a:lstStyle/>
        <a:p>
          <a:endParaRPr lang="en-US"/>
        </a:p>
      </dgm:t>
    </dgm:pt>
    <dgm:pt modelId="{4B32E14B-E703-4597-83E6-9B5320902DAC}" type="pres">
      <dgm:prSet presAssocID="{EB60037A-C66F-46B0-8FBB-F0F273204662}" presName="linear" presStyleCnt="0">
        <dgm:presLayoutVars>
          <dgm:animLvl val="lvl"/>
          <dgm:resizeHandles val="exact"/>
        </dgm:presLayoutVars>
      </dgm:prSet>
      <dgm:spPr/>
    </dgm:pt>
    <dgm:pt modelId="{E17E5289-64A5-4E0F-B4C0-5C29BDE07456}" type="pres">
      <dgm:prSet presAssocID="{C580D990-4F0F-4F46-9788-1E208B46708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7069593-72E5-4755-BD6F-84742C4260EB}" type="pres">
      <dgm:prSet presAssocID="{1E207D67-D760-448B-A72F-CBEA5D102817}" presName="spacer" presStyleCnt="0"/>
      <dgm:spPr/>
    </dgm:pt>
    <dgm:pt modelId="{C20F6253-8072-4026-9A91-F854375FDE0D}" type="pres">
      <dgm:prSet presAssocID="{46172EBF-6943-417A-8EF7-D0F51886FAF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3B305D9-1D46-4A35-9BDB-A69C3DEE1F0A}" type="pres">
      <dgm:prSet presAssocID="{8C980F34-F149-4669-83C2-33EF030EE551}" presName="spacer" presStyleCnt="0"/>
      <dgm:spPr/>
    </dgm:pt>
    <dgm:pt modelId="{A8004EBD-B056-49BF-B24D-DDE50E5A0F2C}" type="pres">
      <dgm:prSet presAssocID="{6C5B4EB9-9BC6-490E-AC27-BEA677A03CE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CAD7DFE-6B0F-4AF6-BA0A-92798F98173B}" type="pres">
      <dgm:prSet presAssocID="{27B8F071-3671-4D08-B21E-D599546F78E8}" presName="spacer" presStyleCnt="0"/>
      <dgm:spPr/>
    </dgm:pt>
    <dgm:pt modelId="{B6E0BF96-77EA-45A0-A2D1-39E66ECE1EE2}" type="pres">
      <dgm:prSet presAssocID="{BF08806D-4D5B-4275-9666-B09AFDC194F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5549904-4F15-44AE-9CFF-F47F2B997EB9}" type="pres">
      <dgm:prSet presAssocID="{ABFDBEFA-F256-46CC-9B11-AF434BC8E355}" presName="spacer" presStyleCnt="0"/>
      <dgm:spPr/>
    </dgm:pt>
    <dgm:pt modelId="{410B8387-A888-4701-A64E-43446A381D09}" type="pres">
      <dgm:prSet presAssocID="{EBEBF5DF-B78B-4D3D-AC2A-0F8D04B5EA3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1B79207-C821-497C-A36B-152F316A09A8}" type="presOf" srcId="{BF08806D-4D5B-4275-9666-B09AFDC194F0}" destId="{B6E0BF96-77EA-45A0-A2D1-39E66ECE1EE2}" srcOrd="0" destOrd="0" presId="urn:microsoft.com/office/officeart/2005/8/layout/vList2"/>
    <dgm:cxn modelId="{B6B6C607-2F40-4D1A-B852-C1F30C01BDBA}" type="presOf" srcId="{6C5B4EB9-9BC6-490E-AC27-BEA677A03CE2}" destId="{A8004EBD-B056-49BF-B24D-DDE50E5A0F2C}" srcOrd="0" destOrd="0" presId="urn:microsoft.com/office/officeart/2005/8/layout/vList2"/>
    <dgm:cxn modelId="{0068162E-B700-43B3-84C6-36CB1E01A560}" srcId="{EB60037A-C66F-46B0-8FBB-F0F273204662}" destId="{BF08806D-4D5B-4275-9666-B09AFDC194F0}" srcOrd="3" destOrd="0" parTransId="{1D189FDE-82E4-4AFD-A92C-E1514CCF51EA}" sibTransId="{ABFDBEFA-F256-46CC-9B11-AF434BC8E355}"/>
    <dgm:cxn modelId="{37506933-FC43-47F8-882E-17278C54A4EE}" type="presOf" srcId="{46172EBF-6943-417A-8EF7-D0F51886FAFE}" destId="{C20F6253-8072-4026-9A91-F854375FDE0D}" srcOrd="0" destOrd="0" presId="urn:microsoft.com/office/officeart/2005/8/layout/vList2"/>
    <dgm:cxn modelId="{EC719260-7015-4C27-B682-2EC82D9462AB}" srcId="{EB60037A-C66F-46B0-8FBB-F0F273204662}" destId="{EBEBF5DF-B78B-4D3D-AC2A-0F8D04B5EA3B}" srcOrd="4" destOrd="0" parTransId="{F36390D1-4B40-40AC-AAB7-D1B559973CCD}" sibTransId="{CFE64260-2E45-4210-AFAA-FE6FC29A11E5}"/>
    <dgm:cxn modelId="{8931AA6B-0A29-4072-ABAB-E8F46A1C4289}" srcId="{EB60037A-C66F-46B0-8FBB-F0F273204662}" destId="{46172EBF-6943-417A-8EF7-D0F51886FAFE}" srcOrd="1" destOrd="0" parTransId="{DEA15511-0A2F-4B22-AFBC-0B829A7BF4C3}" sibTransId="{8C980F34-F149-4669-83C2-33EF030EE551}"/>
    <dgm:cxn modelId="{58700C72-EC59-4837-B385-E5518BB09353}" srcId="{EB60037A-C66F-46B0-8FBB-F0F273204662}" destId="{C580D990-4F0F-4F46-9788-1E208B46708D}" srcOrd="0" destOrd="0" parTransId="{61063DAD-C1A1-4AAA-9BA6-1FDFF43C1BC7}" sibTransId="{1E207D67-D760-448B-A72F-CBEA5D102817}"/>
    <dgm:cxn modelId="{F77FBCA5-24F2-4D5C-9F71-08104CB19834}" srcId="{EB60037A-C66F-46B0-8FBB-F0F273204662}" destId="{6C5B4EB9-9BC6-490E-AC27-BEA677A03CE2}" srcOrd="2" destOrd="0" parTransId="{F5E8193F-0F39-4D8B-806F-28C15CBD653C}" sibTransId="{27B8F071-3671-4D08-B21E-D599546F78E8}"/>
    <dgm:cxn modelId="{C4480BB7-0992-4F07-BD0B-F3E9502B1D6F}" type="presOf" srcId="{C580D990-4F0F-4F46-9788-1E208B46708D}" destId="{E17E5289-64A5-4E0F-B4C0-5C29BDE07456}" srcOrd="0" destOrd="0" presId="urn:microsoft.com/office/officeart/2005/8/layout/vList2"/>
    <dgm:cxn modelId="{1E1A0BBE-F557-481C-9675-66AC02787CA9}" type="presOf" srcId="{EBEBF5DF-B78B-4D3D-AC2A-0F8D04B5EA3B}" destId="{410B8387-A888-4701-A64E-43446A381D09}" srcOrd="0" destOrd="0" presId="urn:microsoft.com/office/officeart/2005/8/layout/vList2"/>
    <dgm:cxn modelId="{2403EAFC-E6EE-4FB2-8647-16FD8E6EE5F3}" type="presOf" srcId="{EB60037A-C66F-46B0-8FBB-F0F273204662}" destId="{4B32E14B-E703-4597-83E6-9B5320902DAC}" srcOrd="0" destOrd="0" presId="urn:microsoft.com/office/officeart/2005/8/layout/vList2"/>
    <dgm:cxn modelId="{9C3B704D-3523-4ADF-9A57-110BDE559078}" type="presParOf" srcId="{4B32E14B-E703-4597-83E6-9B5320902DAC}" destId="{E17E5289-64A5-4E0F-B4C0-5C29BDE07456}" srcOrd="0" destOrd="0" presId="urn:microsoft.com/office/officeart/2005/8/layout/vList2"/>
    <dgm:cxn modelId="{45A41A34-8930-4E81-80D1-6877DFBA59F1}" type="presParOf" srcId="{4B32E14B-E703-4597-83E6-9B5320902DAC}" destId="{47069593-72E5-4755-BD6F-84742C4260EB}" srcOrd="1" destOrd="0" presId="urn:microsoft.com/office/officeart/2005/8/layout/vList2"/>
    <dgm:cxn modelId="{017775F3-7C4E-4AB1-9F96-C7115AB369E3}" type="presParOf" srcId="{4B32E14B-E703-4597-83E6-9B5320902DAC}" destId="{C20F6253-8072-4026-9A91-F854375FDE0D}" srcOrd="2" destOrd="0" presId="urn:microsoft.com/office/officeart/2005/8/layout/vList2"/>
    <dgm:cxn modelId="{F3E830E7-2B96-45C5-B6FD-35A9FAE3B1B9}" type="presParOf" srcId="{4B32E14B-E703-4597-83E6-9B5320902DAC}" destId="{A3B305D9-1D46-4A35-9BDB-A69C3DEE1F0A}" srcOrd="3" destOrd="0" presId="urn:microsoft.com/office/officeart/2005/8/layout/vList2"/>
    <dgm:cxn modelId="{EAEF9678-5CEF-4A16-8BBC-9F58E624D6AD}" type="presParOf" srcId="{4B32E14B-E703-4597-83E6-9B5320902DAC}" destId="{A8004EBD-B056-49BF-B24D-DDE50E5A0F2C}" srcOrd="4" destOrd="0" presId="urn:microsoft.com/office/officeart/2005/8/layout/vList2"/>
    <dgm:cxn modelId="{26524276-6121-4309-9967-892515A261DE}" type="presParOf" srcId="{4B32E14B-E703-4597-83E6-9B5320902DAC}" destId="{DCAD7DFE-6B0F-4AF6-BA0A-92798F98173B}" srcOrd="5" destOrd="0" presId="urn:microsoft.com/office/officeart/2005/8/layout/vList2"/>
    <dgm:cxn modelId="{DB2FB1CB-E54F-49C7-A850-649B063C6DAD}" type="presParOf" srcId="{4B32E14B-E703-4597-83E6-9B5320902DAC}" destId="{B6E0BF96-77EA-45A0-A2D1-39E66ECE1EE2}" srcOrd="6" destOrd="0" presId="urn:microsoft.com/office/officeart/2005/8/layout/vList2"/>
    <dgm:cxn modelId="{25D8FF57-83DF-4718-A84E-78B09A9E7088}" type="presParOf" srcId="{4B32E14B-E703-4597-83E6-9B5320902DAC}" destId="{A5549904-4F15-44AE-9CFF-F47F2B997EB9}" srcOrd="7" destOrd="0" presId="urn:microsoft.com/office/officeart/2005/8/layout/vList2"/>
    <dgm:cxn modelId="{EEEC2E19-11A5-42C5-8308-8EFED53D8A90}" type="presParOf" srcId="{4B32E14B-E703-4597-83E6-9B5320902DAC}" destId="{410B8387-A888-4701-A64E-43446A381D0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73728-F895-4D2C-BD67-9DEA62FD36F4}">
      <dsp:nvSpPr>
        <dsp:cNvPr id="0" name=""/>
        <dsp:cNvSpPr/>
      </dsp:nvSpPr>
      <dsp:spPr>
        <a:xfrm>
          <a:off x="0" y="684561"/>
          <a:ext cx="5102051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/>
            <a:t>CF, art. 153,§ 4º, inciso III</a:t>
          </a:r>
          <a:endParaRPr lang="en-US" sz="3000" kern="1200"/>
        </a:p>
      </dsp:txBody>
      <dsp:txXfrm>
        <a:off x="34269" y="718830"/>
        <a:ext cx="5033513" cy="633462"/>
      </dsp:txXfrm>
    </dsp:sp>
    <dsp:sp modelId="{56575B76-E2F2-4B31-A497-1F738323C9F1}">
      <dsp:nvSpPr>
        <dsp:cNvPr id="0" name=""/>
        <dsp:cNvSpPr/>
      </dsp:nvSpPr>
      <dsp:spPr>
        <a:xfrm>
          <a:off x="0" y="1472961"/>
          <a:ext cx="5102051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/>
            <a:t>Lei 9393/1996, art. 17</a:t>
          </a:r>
          <a:endParaRPr lang="en-US" sz="3000" kern="1200"/>
        </a:p>
      </dsp:txBody>
      <dsp:txXfrm>
        <a:off x="34269" y="1507230"/>
        <a:ext cx="5033513" cy="633462"/>
      </dsp:txXfrm>
    </dsp:sp>
    <dsp:sp modelId="{41849182-6AB2-4A83-A6E7-5F1A26957114}">
      <dsp:nvSpPr>
        <dsp:cNvPr id="0" name=""/>
        <dsp:cNvSpPr/>
      </dsp:nvSpPr>
      <dsp:spPr>
        <a:xfrm>
          <a:off x="0" y="2261361"/>
          <a:ext cx="5102051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/>
            <a:t>Lei 11.250/2005</a:t>
          </a:r>
          <a:endParaRPr lang="en-US" sz="3000" kern="1200"/>
        </a:p>
      </dsp:txBody>
      <dsp:txXfrm>
        <a:off x="34269" y="2295630"/>
        <a:ext cx="5033513" cy="633462"/>
      </dsp:txXfrm>
    </dsp:sp>
    <dsp:sp modelId="{4A7D31CB-4BBA-4B31-BF2F-26C05FA26365}">
      <dsp:nvSpPr>
        <dsp:cNvPr id="0" name=""/>
        <dsp:cNvSpPr/>
      </dsp:nvSpPr>
      <dsp:spPr>
        <a:xfrm>
          <a:off x="0" y="3049762"/>
          <a:ext cx="5102051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/>
            <a:t>Decreto 6.433/2008</a:t>
          </a:r>
          <a:endParaRPr lang="en-US" sz="3000" kern="1200"/>
        </a:p>
      </dsp:txBody>
      <dsp:txXfrm>
        <a:off x="34269" y="3084031"/>
        <a:ext cx="5033513" cy="633462"/>
      </dsp:txXfrm>
    </dsp:sp>
    <dsp:sp modelId="{5D8264A5-372F-4B0A-AA24-FF838EC2467B}">
      <dsp:nvSpPr>
        <dsp:cNvPr id="0" name=""/>
        <dsp:cNvSpPr/>
      </dsp:nvSpPr>
      <dsp:spPr>
        <a:xfrm>
          <a:off x="0" y="3838162"/>
          <a:ext cx="5102051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/>
            <a:t>IN RFB nº 1.640/2016</a:t>
          </a:r>
          <a:endParaRPr lang="en-US" sz="3000" kern="1200"/>
        </a:p>
      </dsp:txBody>
      <dsp:txXfrm>
        <a:off x="34269" y="3872431"/>
        <a:ext cx="5033513" cy="633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E5289-64A5-4E0F-B4C0-5C29BDE07456}">
      <dsp:nvSpPr>
        <dsp:cNvPr id="0" name=""/>
        <dsp:cNvSpPr/>
      </dsp:nvSpPr>
      <dsp:spPr>
        <a:xfrm>
          <a:off x="0" y="115960"/>
          <a:ext cx="4975480" cy="1143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ART. 7º</a:t>
          </a:r>
          <a:endParaRPr lang="en-US" sz="1700" kern="1200"/>
        </a:p>
      </dsp:txBody>
      <dsp:txXfrm>
        <a:off x="55830" y="171790"/>
        <a:ext cx="4863820" cy="1032015"/>
      </dsp:txXfrm>
    </dsp:sp>
    <dsp:sp modelId="{C20F6253-8072-4026-9A91-F854375FDE0D}">
      <dsp:nvSpPr>
        <dsp:cNvPr id="0" name=""/>
        <dsp:cNvSpPr/>
      </dsp:nvSpPr>
      <dsp:spPr>
        <a:xfrm>
          <a:off x="0" y="1308595"/>
          <a:ext cx="4975480" cy="1143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I - estrutura de tecnologia da informação suficiente para acessar os sistemas da RFB, que contemple equipamentos e redes de comunicação;</a:t>
          </a:r>
          <a:endParaRPr lang="en-US" sz="1700" kern="1200" dirty="0"/>
        </a:p>
      </dsp:txBody>
      <dsp:txXfrm>
        <a:off x="55830" y="1364425"/>
        <a:ext cx="4863820" cy="1032015"/>
      </dsp:txXfrm>
    </dsp:sp>
    <dsp:sp modelId="{A8004EBD-B056-49BF-B24D-DDE50E5A0F2C}">
      <dsp:nvSpPr>
        <dsp:cNvPr id="0" name=""/>
        <dsp:cNvSpPr/>
      </dsp:nvSpPr>
      <dsp:spPr>
        <a:xfrm>
          <a:off x="0" y="2501230"/>
          <a:ext cx="4975480" cy="1143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II - lei vigente instituidora de cargo com atribuição de lançamento de créditos tributários; e</a:t>
          </a:r>
          <a:endParaRPr lang="en-US" sz="1700" kern="1200"/>
        </a:p>
      </dsp:txBody>
      <dsp:txXfrm>
        <a:off x="55830" y="2557060"/>
        <a:ext cx="4863820" cy="1032015"/>
      </dsp:txXfrm>
    </dsp:sp>
    <dsp:sp modelId="{B6E0BF96-77EA-45A0-A2D1-39E66ECE1EE2}">
      <dsp:nvSpPr>
        <dsp:cNvPr id="0" name=""/>
        <dsp:cNvSpPr/>
      </dsp:nvSpPr>
      <dsp:spPr>
        <a:xfrm>
          <a:off x="0" y="3693866"/>
          <a:ext cx="4975480" cy="1143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III - servidor aprovado em concurso público de provas ou de provas e títulos para o cargo de que trata o inciso II, em efetivo exercício; e</a:t>
          </a:r>
          <a:endParaRPr lang="en-US" sz="1700" kern="1200"/>
        </a:p>
      </dsp:txBody>
      <dsp:txXfrm>
        <a:off x="55830" y="3749696"/>
        <a:ext cx="4863820" cy="1032015"/>
      </dsp:txXfrm>
    </dsp:sp>
    <dsp:sp modelId="{410B8387-A888-4701-A64E-43446A381D09}">
      <dsp:nvSpPr>
        <dsp:cNvPr id="0" name=""/>
        <dsp:cNvSpPr/>
      </dsp:nvSpPr>
      <dsp:spPr>
        <a:xfrm>
          <a:off x="0" y="4886501"/>
          <a:ext cx="4975480" cy="1143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IV – optado pelo Domicílio Tributário Eletrônico (DTE).</a:t>
          </a:r>
          <a:endParaRPr lang="en-US" sz="1700" kern="1200"/>
        </a:p>
      </dsp:txBody>
      <dsp:txXfrm>
        <a:off x="55830" y="4942331"/>
        <a:ext cx="4863820" cy="1032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1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95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420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13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8636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553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47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59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77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72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828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47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785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50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8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013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45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42.bb.com.br/portalbb/daf/benefici&#225;rio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1AA98-5F43-4DE9-9EAF-B76F44A6A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4385066"/>
            <a:ext cx="10923638" cy="1317643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pt-BR" sz="4200" b="1" dirty="0"/>
              <a:t>II Webinar ITR Municípios Conveniados  2021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F71A406-3CB7-4E4D-B434-24E6AA4F3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1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3937B84-B13D-402F-ACC9-5325F82627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55" r="19125" b="-1"/>
          <a:stretch/>
        </p:blipFill>
        <p:spPr>
          <a:xfrm>
            <a:off x="20" y="3"/>
            <a:ext cx="6050260" cy="4091667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5D0E0261-B808-4992-9F2D-5BCD2A2077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6" r="25" b="-1"/>
          <a:stretch/>
        </p:blipFill>
        <p:spPr>
          <a:xfrm>
            <a:off x="6141719" y="-683"/>
            <a:ext cx="6050280" cy="409234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DA38817-A786-43ED-8295-4B8A44E3C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4885" y="5654674"/>
            <a:ext cx="832650" cy="100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02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658E29B-A2B9-434B-B1B2-8FFF491770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08" r="19182" b="1"/>
          <a:stretch/>
        </p:blipFill>
        <p:spPr>
          <a:xfrm>
            <a:off x="332012" y="4493"/>
            <a:ext cx="5062280" cy="3429000"/>
          </a:xfrm>
          <a:custGeom>
            <a:avLst/>
            <a:gdLst/>
            <a:ahLst/>
            <a:cxnLst/>
            <a:rect l="l" t="t" r="r" b="b"/>
            <a:pathLst>
              <a:path w="5062280" h="3429000">
                <a:moveTo>
                  <a:pt x="509916" y="0"/>
                </a:moveTo>
                <a:lnTo>
                  <a:pt x="5062280" y="0"/>
                </a:lnTo>
                <a:lnTo>
                  <a:pt x="5062280" y="21851"/>
                </a:lnTo>
                <a:lnTo>
                  <a:pt x="4549416" y="3429000"/>
                </a:lnTo>
                <a:lnTo>
                  <a:pt x="0" y="3429000"/>
                </a:lnTo>
                <a:close/>
              </a:path>
            </a:pathLst>
          </a:custGeom>
        </p:spPr>
      </p:pic>
      <p:cxnSp>
        <p:nvCxnSpPr>
          <p:cNvPr id="47" name="Straight Connector 22">
            <a:extLst>
              <a:ext uri="{FF2B5EF4-FFF2-40B4-BE49-F238E27FC236}">
                <a16:creationId xmlns:a16="http://schemas.microsoft.com/office/drawing/2014/main" id="{2EC607CC-319E-425D-8A0C-EC6E84F6C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2012" y="3433493"/>
            <a:ext cx="4549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3DA38817-A786-43ED-8295-4B8A44E3C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4885" y="5654674"/>
            <a:ext cx="832650" cy="100234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58773BAD-9334-4576-A015-3237EBBD1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40" y="5199697"/>
            <a:ext cx="2190750" cy="1457325"/>
          </a:xfrm>
          <a:prstGeom prst="rect">
            <a:avLst/>
          </a:prstGeom>
        </p:spPr>
      </p:pic>
      <p:sp>
        <p:nvSpPr>
          <p:cNvPr id="8" name="Título 5">
            <a:extLst>
              <a:ext uri="{FF2B5EF4-FFF2-40B4-BE49-F238E27FC236}">
                <a16:creationId xmlns:a16="http://schemas.microsoft.com/office/drawing/2014/main" id="{AE63794D-ECD2-45D8-A808-83993D62A4EF}"/>
              </a:ext>
            </a:extLst>
          </p:cNvPr>
          <p:cNvSpPr txBox="1">
            <a:spLocks/>
          </p:cNvSpPr>
          <p:nvPr/>
        </p:nvSpPr>
        <p:spPr>
          <a:xfrm>
            <a:off x="394423" y="3574760"/>
            <a:ext cx="4888777" cy="2479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5300" b="1" dirty="0"/>
              <a:t>Requisitos para a celebração</a:t>
            </a:r>
            <a:br>
              <a:rPr lang="pt-BR" sz="5300" b="1" dirty="0"/>
            </a:br>
            <a:br>
              <a:rPr lang="pt-BR" sz="5300" b="1" dirty="0"/>
            </a:br>
            <a:r>
              <a:rPr lang="pt-BR" sz="5300" b="1" dirty="0"/>
              <a:t>	IN RFB nº 1.640/2016</a:t>
            </a:r>
            <a:br>
              <a:rPr lang="pt-BR" sz="5300" b="1" dirty="0"/>
            </a:br>
            <a:br>
              <a:rPr lang="pt-BR" sz="5300" b="1" dirty="0"/>
            </a:br>
            <a:r>
              <a:rPr lang="pt-BR" sz="5300" b="1" dirty="0"/>
              <a:t>	 Art. 10</a:t>
            </a: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endParaRPr lang="pt-BR" sz="4000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C64293E-44BC-42EF-B54A-4814554E5D36}"/>
              </a:ext>
            </a:extLst>
          </p:cNvPr>
          <p:cNvSpPr/>
          <p:nvPr/>
        </p:nvSpPr>
        <p:spPr>
          <a:xfrm>
            <a:off x="2693001" y="5803844"/>
            <a:ext cx="65492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Sit. da Solicitação de Convênio =&gt; ASSINADO</a:t>
            </a:r>
            <a:endParaRPr lang="pt-BR" sz="2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r>
              <a:rPr lang="pt-BR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Sit. de indicação do servidor =&gt; INDICADO</a:t>
            </a:r>
            <a:endParaRPr lang="pt-BR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Espaço Reservado para Conteúdo 6">
            <a:extLst>
              <a:ext uri="{FF2B5EF4-FFF2-40B4-BE49-F238E27FC236}">
                <a16:creationId xmlns:a16="http://schemas.microsoft.com/office/drawing/2014/main" id="{D2C8F247-B11F-4CE3-9C00-7D0517EF2B10}"/>
              </a:ext>
            </a:extLst>
          </p:cNvPr>
          <p:cNvSpPr txBox="1">
            <a:spLocks/>
          </p:cNvSpPr>
          <p:nvPr/>
        </p:nvSpPr>
        <p:spPr>
          <a:xfrm>
            <a:off x="5243078" y="711863"/>
            <a:ext cx="4975480" cy="61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200" dirty="0">
                <a:solidFill>
                  <a:srgbClr val="92D050"/>
                </a:solidFill>
              </a:rPr>
              <a:t>Após intimado pela RFB: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pt-BR" sz="3200" dirty="0">
                <a:solidFill>
                  <a:srgbClr val="92D050"/>
                </a:solidFill>
              </a:rPr>
              <a:t>Juntar eletronicamente os documentos comprobatórios ao </a:t>
            </a:r>
            <a:r>
              <a:rPr lang="pt-BR" sz="3200" u="sng" dirty="0">
                <a:solidFill>
                  <a:srgbClr val="92D050"/>
                </a:solidFill>
              </a:rPr>
              <a:t>processo digital  específico de gestão do instrumento do convênio</a:t>
            </a:r>
          </a:p>
          <a:p>
            <a:endParaRPr lang="pt-BR" sz="3200" dirty="0">
              <a:solidFill>
                <a:srgbClr val="92D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497474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F8DED1C-0A84-4478-9380-58F4CED19AB1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2938468" cy="5431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pt-BR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Como saber o número do processo digital ?</a:t>
            </a:r>
            <a:endParaRPr lang="en-US" sz="4000" dirty="0"/>
          </a:p>
        </p:txBody>
      </p:sp>
      <p:sp>
        <p:nvSpPr>
          <p:cNvPr id="12" name="Espaço Reservado para Texto 2">
            <a:extLst>
              <a:ext uri="{FF2B5EF4-FFF2-40B4-BE49-F238E27FC236}">
                <a16:creationId xmlns:a16="http://schemas.microsoft.com/office/drawing/2014/main" id="{7E78BA0C-6116-46EE-B319-49A5B9CFC4C1}"/>
              </a:ext>
            </a:extLst>
          </p:cNvPr>
          <p:cNvSpPr txBox="1">
            <a:spLocks/>
          </p:cNvSpPr>
          <p:nvPr/>
        </p:nvSpPr>
        <p:spPr>
          <a:xfrm>
            <a:off x="4660054" y="609600"/>
            <a:ext cx="4418541" cy="576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>
                <a:solidFill>
                  <a:srgbClr val="92D050"/>
                </a:solidFill>
              </a:rPr>
              <a:t>Modelo de Intimação enviada</a:t>
            </a:r>
            <a:endParaRPr lang="pt-BR" sz="2800" b="1" dirty="0">
              <a:solidFill>
                <a:srgbClr val="92D050"/>
              </a:solidFill>
            </a:endParaRPr>
          </a:p>
        </p:txBody>
      </p:sp>
      <p:pic>
        <p:nvPicPr>
          <p:cNvPr id="13" name="Espaço Reservado para Conteúdo 7">
            <a:extLst>
              <a:ext uri="{FF2B5EF4-FFF2-40B4-BE49-F238E27FC236}">
                <a16:creationId xmlns:a16="http://schemas.microsoft.com/office/drawing/2014/main" id="{9D80274D-A883-43B7-BA3E-DAB416F84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999" y="1185862"/>
            <a:ext cx="4184650" cy="1959953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27E82411-B59F-42ED-985F-D1A4B660A67A}"/>
              </a:ext>
            </a:extLst>
          </p:cNvPr>
          <p:cNvSpPr/>
          <p:nvPr/>
        </p:nvSpPr>
        <p:spPr>
          <a:xfrm>
            <a:off x="6208281" y="3806426"/>
            <a:ext cx="1141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OU</a:t>
            </a:r>
          </a:p>
        </p:txBody>
      </p:sp>
      <p:sp>
        <p:nvSpPr>
          <p:cNvPr id="15" name="Espaço Reservado para Texto 4">
            <a:extLst>
              <a:ext uri="{FF2B5EF4-FFF2-40B4-BE49-F238E27FC236}">
                <a16:creationId xmlns:a16="http://schemas.microsoft.com/office/drawing/2014/main" id="{AD17F449-8CD1-4532-AF12-B1F958301DDC}"/>
              </a:ext>
            </a:extLst>
          </p:cNvPr>
          <p:cNvSpPr txBox="1">
            <a:spLocks/>
          </p:cNvSpPr>
          <p:nvPr/>
        </p:nvSpPr>
        <p:spPr>
          <a:xfrm>
            <a:off x="5022615" y="4911420"/>
            <a:ext cx="5056806" cy="15214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solidFill>
                  <a:srgbClr val="92D050"/>
                </a:solidFill>
              </a:rPr>
              <a:t>Enviar e-mail para: equipeitr@rfb.gov.br</a:t>
            </a:r>
          </a:p>
        </p:txBody>
      </p:sp>
    </p:spTree>
    <p:extLst>
      <p:ext uri="{BB962C8B-B14F-4D97-AF65-F5344CB8AC3E}">
        <p14:creationId xmlns:p14="http://schemas.microsoft.com/office/powerpoint/2010/main" val="1625722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F8DED1C-0A84-4478-9380-58F4CED19AB1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3396826" cy="5431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pt-BR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Como fazer a juntada eletrônica ?</a:t>
            </a:r>
            <a:br>
              <a:rPr lang="pt-BR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en-US" sz="4000" dirty="0"/>
          </a:p>
        </p:txBody>
      </p:sp>
      <p:sp>
        <p:nvSpPr>
          <p:cNvPr id="12" name="Espaço Reservado para Texto 2">
            <a:extLst>
              <a:ext uri="{FF2B5EF4-FFF2-40B4-BE49-F238E27FC236}">
                <a16:creationId xmlns:a16="http://schemas.microsoft.com/office/drawing/2014/main" id="{7E78BA0C-6116-46EE-B319-49A5B9CFC4C1}"/>
              </a:ext>
            </a:extLst>
          </p:cNvPr>
          <p:cNvSpPr txBox="1">
            <a:spLocks/>
          </p:cNvSpPr>
          <p:nvPr/>
        </p:nvSpPr>
        <p:spPr>
          <a:xfrm>
            <a:off x="4660054" y="609600"/>
            <a:ext cx="4418541" cy="576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solidFill>
                  <a:srgbClr val="92D050"/>
                </a:solidFill>
              </a:rPr>
              <a:t>Ambiente </a:t>
            </a:r>
            <a:r>
              <a:rPr lang="pt-BR" sz="2800" b="1" dirty="0" err="1">
                <a:solidFill>
                  <a:srgbClr val="92D050"/>
                </a:solidFill>
              </a:rPr>
              <a:t>e-CAC</a:t>
            </a:r>
            <a:endParaRPr lang="pt-BR" sz="2800" b="1" dirty="0">
              <a:solidFill>
                <a:srgbClr val="92D050"/>
              </a:solidFill>
            </a:endParaRPr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6C0CA850-0265-433F-A025-CD3C3D32C83A}"/>
              </a:ext>
            </a:extLst>
          </p:cNvPr>
          <p:cNvSpPr txBox="1">
            <a:spLocks/>
          </p:cNvSpPr>
          <p:nvPr/>
        </p:nvSpPr>
        <p:spPr>
          <a:xfrm>
            <a:off x="4769640" y="4009389"/>
            <a:ext cx="4429655" cy="2657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solidFill>
                  <a:srgbClr val="92D05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Opção </a:t>
            </a:r>
            <a:r>
              <a:rPr lang="pt-BR" sz="2800" b="1" u="sng" dirty="0">
                <a:solidFill>
                  <a:srgbClr val="92D05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Meus Processos </a:t>
            </a:r>
            <a:r>
              <a:rPr lang="pt-BR" sz="2800" b="1" dirty="0">
                <a:solidFill>
                  <a:srgbClr val="92D05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do sistema e-Processo, acessado por meio do Portal </a:t>
            </a:r>
            <a:r>
              <a:rPr lang="pt-BR" sz="2800" b="1" dirty="0" err="1">
                <a:solidFill>
                  <a:srgbClr val="92D05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e-CAC</a:t>
            </a:r>
            <a:r>
              <a:rPr lang="pt-BR" sz="2800" b="1" dirty="0">
                <a:solidFill>
                  <a:srgbClr val="92D05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pt-BR" sz="2800" b="1" dirty="0">
              <a:solidFill>
                <a:srgbClr val="92D050"/>
              </a:solidFill>
              <a:latin typeface="+mj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387B1A2-13C5-47B2-BEE5-05ACAE020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983" y="1370901"/>
            <a:ext cx="2492970" cy="194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73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5828A2C-7319-4EA7-8B79-E1A2AA0A3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636" y="785314"/>
            <a:ext cx="3367359" cy="4869360"/>
          </a:xfrm>
        </p:spPr>
        <p:txBody>
          <a:bodyPr anchor="ctr">
            <a:normAutofit fontScale="90000"/>
          </a:bodyPr>
          <a:lstStyle/>
          <a:p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r>
              <a:rPr lang="pt-BR" sz="4000" b="1" dirty="0"/>
              <a:t>Requisitos para a celebração</a:t>
            </a:r>
            <a:br>
              <a:rPr lang="pt-BR" sz="4000" b="1" dirty="0"/>
            </a:br>
            <a:br>
              <a:rPr lang="pt-BR" sz="4000" b="1" dirty="0"/>
            </a:br>
            <a:r>
              <a:rPr lang="pt-BR" sz="4000" b="1" dirty="0"/>
              <a:t>IN RFB nº 1.640/2016</a:t>
            </a:r>
            <a:br>
              <a:rPr lang="pt-BR" sz="4000" b="1" dirty="0"/>
            </a:br>
            <a:br>
              <a:rPr lang="pt-BR" sz="4000" b="1" dirty="0"/>
            </a:br>
            <a:r>
              <a:rPr lang="pt-BR" sz="4000" b="1" dirty="0"/>
              <a:t>Art. 11 </a:t>
            </a: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endParaRPr lang="pt-BR" sz="4000" dirty="0"/>
          </a:p>
        </p:txBody>
      </p:sp>
      <p:sp>
        <p:nvSpPr>
          <p:cNvPr id="38" name="Espaço Reservado para Conteúdo 6">
            <a:extLst>
              <a:ext uri="{FF2B5EF4-FFF2-40B4-BE49-F238E27FC236}">
                <a16:creationId xmlns:a16="http://schemas.microsoft.com/office/drawing/2014/main" id="{6277041A-C5D6-4A87-B87A-E9BA51D89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845" y="866775"/>
            <a:ext cx="4975480" cy="3419475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pt-BR" sz="2000" kern="150" dirty="0">
              <a:solidFill>
                <a:srgbClr val="92D050"/>
              </a:solidFill>
              <a:effectLst/>
              <a:latin typeface="+mj-lt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3200" dirty="0">
                <a:solidFill>
                  <a:srgbClr val="92D050"/>
                </a:solidFill>
              </a:rPr>
              <a:t>Após juntados os documentos: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3200" dirty="0">
                <a:solidFill>
                  <a:srgbClr val="92D050"/>
                </a:solidFill>
              </a:rPr>
              <a:t>A RFB manifestará a cerca da conformidade ou não das exigências</a:t>
            </a:r>
            <a:endParaRPr lang="pt-BR" sz="3200" u="sng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pt-BR" sz="3200" dirty="0">
              <a:solidFill>
                <a:srgbClr val="92D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sz="32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F6DBFB-3BBE-4442-9CA5-98218A05E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4885" y="5654674"/>
            <a:ext cx="832650" cy="100234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5EE5073-6132-4CFC-93D2-E83FF0D5B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05" y="5803844"/>
            <a:ext cx="1350010" cy="89805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E275642-C68A-4BD2-A276-AE87A3E0D85A}"/>
              </a:ext>
            </a:extLst>
          </p:cNvPr>
          <p:cNvSpPr txBox="1"/>
          <p:nvPr/>
        </p:nvSpPr>
        <p:spPr>
          <a:xfrm>
            <a:off x="9782175" y="163014"/>
            <a:ext cx="2245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II Webinar ITR</a:t>
            </a:r>
          </a:p>
          <a:p>
            <a:pPr algn="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2021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C356C2C-67A5-4A29-AD6E-2A0E6787DFCC}"/>
              </a:ext>
            </a:extLst>
          </p:cNvPr>
          <p:cNvSpPr/>
          <p:nvPr/>
        </p:nvSpPr>
        <p:spPr>
          <a:xfrm>
            <a:off x="2335192" y="5457031"/>
            <a:ext cx="65694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Sit. da Solicitação de Convênio =&gt; DEFERIDO</a:t>
            </a:r>
            <a:endParaRPr lang="pt-BR" sz="2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r>
              <a:rPr lang="pt-BR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Sit. de indicação do servidor =&gt; VALIDADO</a:t>
            </a:r>
            <a:endParaRPr lang="pt-BR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0163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5828A2C-7319-4EA7-8B79-E1A2AA0A3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817" y="578512"/>
            <a:ext cx="3367359" cy="4250663"/>
          </a:xfrm>
        </p:spPr>
        <p:txBody>
          <a:bodyPr anchor="ctr">
            <a:normAutofit fontScale="90000"/>
          </a:bodyPr>
          <a:lstStyle/>
          <a:p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r>
              <a:rPr lang="pt-BR" sz="4000" b="1" dirty="0"/>
              <a:t>Requisitos para a celebração</a:t>
            </a:r>
            <a:br>
              <a:rPr lang="pt-BR" sz="4000" b="1" dirty="0"/>
            </a:br>
            <a:br>
              <a:rPr lang="pt-BR" sz="4000" b="1" dirty="0"/>
            </a:br>
            <a:r>
              <a:rPr lang="pt-BR" sz="4000" b="1" dirty="0"/>
              <a:t>IN RFB nº 1.640/2016</a:t>
            </a:r>
            <a:br>
              <a:rPr lang="pt-BR" sz="4000" b="1" dirty="0"/>
            </a:br>
            <a:br>
              <a:rPr lang="pt-BR" sz="4000" b="1" dirty="0"/>
            </a:br>
            <a:r>
              <a:rPr lang="pt-BR" sz="4000" b="1" dirty="0"/>
              <a:t>Art. 12</a:t>
            </a:r>
            <a:br>
              <a:rPr lang="pt-BR" sz="4000" b="1" dirty="0"/>
            </a:b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endParaRPr lang="pt-BR" sz="4000" dirty="0"/>
          </a:p>
        </p:txBody>
      </p:sp>
      <p:sp>
        <p:nvSpPr>
          <p:cNvPr id="38" name="Espaço Reservado para Conteúdo 6">
            <a:extLst>
              <a:ext uri="{FF2B5EF4-FFF2-40B4-BE49-F238E27FC236}">
                <a16:creationId xmlns:a16="http://schemas.microsoft.com/office/drawing/2014/main" id="{6277041A-C5D6-4A87-B87A-E9BA51D89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845" y="866775"/>
            <a:ext cx="4975480" cy="3419475"/>
          </a:xfrm>
        </p:spPr>
        <p:txBody>
          <a:bodyPr anchor="ctr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pt-BR" sz="2000" kern="150" dirty="0">
              <a:solidFill>
                <a:srgbClr val="92D050"/>
              </a:solidFill>
              <a:effectLst/>
              <a:latin typeface="+mj-lt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3200" dirty="0">
                <a:solidFill>
                  <a:srgbClr val="92D050"/>
                </a:solidFill>
              </a:rPr>
              <a:t>Após solicitação de celebração de convênio na situação “Convênio Deferido” =&gt; segue para assinatura do SRF e posterior publicação no DOU</a:t>
            </a:r>
            <a:endParaRPr lang="pt-BR" sz="3200" u="sng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pt-BR" sz="3200" dirty="0">
              <a:solidFill>
                <a:srgbClr val="92D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sz="32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F6DBFB-3BBE-4442-9CA5-98218A05E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4885" y="5654674"/>
            <a:ext cx="832650" cy="100234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5EE5073-6132-4CFC-93D2-E83FF0D5B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05" y="5803844"/>
            <a:ext cx="1350010" cy="89805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E275642-C68A-4BD2-A276-AE87A3E0D85A}"/>
              </a:ext>
            </a:extLst>
          </p:cNvPr>
          <p:cNvSpPr txBox="1"/>
          <p:nvPr/>
        </p:nvSpPr>
        <p:spPr>
          <a:xfrm>
            <a:off x="9782175" y="163014"/>
            <a:ext cx="2245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II Webinar ITR</a:t>
            </a:r>
          </a:p>
          <a:p>
            <a:pPr algn="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2021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807BA76-D04D-47CF-A927-02FA41432429}"/>
              </a:ext>
            </a:extLst>
          </p:cNvPr>
          <p:cNvSpPr/>
          <p:nvPr/>
        </p:nvSpPr>
        <p:spPr>
          <a:xfrm>
            <a:off x="2335192" y="5457031"/>
            <a:ext cx="65694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Sit. da Solicitação de Convênio =&gt; DEFERIDO</a:t>
            </a:r>
            <a:endParaRPr lang="pt-BR" sz="2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r>
              <a:rPr lang="pt-BR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Sit. de indicação do servidor =&gt; VALIDADO</a:t>
            </a:r>
            <a:endParaRPr lang="pt-BR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6538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5828A2C-7319-4EA7-8B79-E1A2AA0A3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817" y="578512"/>
            <a:ext cx="3367359" cy="4641188"/>
          </a:xfrm>
        </p:spPr>
        <p:txBody>
          <a:bodyPr anchor="ctr">
            <a:normAutofit fontScale="90000"/>
          </a:bodyPr>
          <a:lstStyle/>
          <a:p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r>
              <a:rPr lang="pt-BR" sz="4000" b="1" dirty="0"/>
              <a:t>Da vigência</a:t>
            </a:r>
            <a:br>
              <a:rPr lang="pt-BR" sz="4000" b="1" dirty="0"/>
            </a:br>
            <a:r>
              <a:rPr lang="pt-BR" sz="4000" b="1" dirty="0"/>
              <a:t>do convênio</a:t>
            </a:r>
            <a:br>
              <a:rPr lang="pt-BR" sz="4000" b="1" dirty="0"/>
            </a:br>
            <a:br>
              <a:rPr lang="pt-BR" sz="4000" b="1" dirty="0"/>
            </a:br>
            <a:r>
              <a:rPr lang="pt-BR" sz="4000" b="1" dirty="0"/>
              <a:t>IN RFB nº 1.640/2016</a:t>
            </a:r>
            <a:br>
              <a:rPr lang="pt-BR" sz="4000" b="1" dirty="0"/>
            </a:br>
            <a:r>
              <a:rPr lang="pt-BR" sz="4000" b="1" dirty="0"/>
              <a:t>Art. 13</a:t>
            </a:r>
            <a:br>
              <a:rPr lang="pt-BR" sz="4000" b="1" dirty="0"/>
            </a:b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endParaRPr lang="pt-BR" sz="4000" dirty="0"/>
          </a:p>
        </p:txBody>
      </p:sp>
      <p:sp>
        <p:nvSpPr>
          <p:cNvPr id="38" name="Espaço Reservado para Conteúdo 6">
            <a:extLst>
              <a:ext uri="{FF2B5EF4-FFF2-40B4-BE49-F238E27FC236}">
                <a16:creationId xmlns:a16="http://schemas.microsoft.com/office/drawing/2014/main" id="{6277041A-C5D6-4A87-B87A-E9BA51D89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845" y="866775"/>
            <a:ext cx="4975480" cy="3419475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pt-BR" sz="2000" kern="150" dirty="0">
              <a:solidFill>
                <a:srgbClr val="92D050"/>
              </a:solidFill>
              <a:effectLst/>
              <a:latin typeface="+mj-lt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rgbClr val="92D050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C</a:t>
            </a:r>
            <a:r>
              <a:rPr lang="pt-BR" sz="2800" dirty="0">
                <a:solidFill>
                  <a:srgbClr val="92D050"/>
                </a:solidFill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onsidera-se o convênio celebrado e vigente, por prazo indeterminado, a partir da data de publicação de seu extrato no Diário Oficial da União</a:t>
            </a:r>
            <a:endParaRPr lang="pt-BR" sz="2800" dirty="0">
              <a:solidFill>
                <a:srgbClr val="92D050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sz="32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F6DBFB-3BBE-4442-9CA5-98218A05E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4885" y="5654674"/>
            <a:ext cx="832650" cy="100234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5EE5073-6132-4CFC-93D2-E83FF0D5B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05" y="5803844"/>
            <a:ext cx="1350010" cy="89805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E275642-C68A-4BD2-A276-AE87A3E0D85A}"/>
              </a:ext>
            </a:extLst>
          </p:cNvPr>
          <p:cNvSpPr txBox="1"/>
          <p:nvPr/>
        </p:nvSpPr>
        <p:spPr>
          <a:xfrm>
            <a:off x="9782175" y="163014"/>
            <a:ext cx="2245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II Webinar ITR</a:t>
            </a:r>
          </a:p>
          <a:p>
            <a:pPr algn="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2021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EDFDBD0-80D6-4C61-B304-9D5B7249967B}"/>
              </a:ext>
            </a:extLst>
          </p:cNvPr>
          <p:cNvSpPr/>
          <p:nvPr/>
        </p:nvSpPr>
        <p:spPr>
          <a:xfrm>
            <a:off x="2335192" y="5457031"/>
            <a:ext cx="63818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Sit. da Solicitação de Convênio =&gt; VIGENTE</a:t>
            </a:r>
            <a:endParaRPr lang="pt-BR" sz="2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r>
              <a:rPr lang="pt-BR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Sit. de indicação do servidor =&gt; VALIDADO</a:t>
            </a:r>
            <a:endParaRPr lang="pt-BR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9809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5828A2C-7319-4EA7-8B79-E1A2AA0A3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817" y="578512"/>
            <a:ext cx="3367359" cy="4641188"/>
          </a:xfrm>
        </p:spPr>
        <p:txBody>
          <a:bodyPr anchor="ctr">
            <a:normAutofit fontScale="90000"/>
          </a:bodyPr>
          <a:lstStyle/>
          <a:p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r>
              <a:rPr lang="pt-BR" sz="4000" b="1" dirty="0"/>
              <a:t>Dos efeitos do convênio</a:t>
            </a:r>
            <a:br>
              <a:rPr lang="pt-BR" sz="4000" b="1" dirty="0"/>
            </a:br>
            <a:br>
              <a:rPr lang="pt-BR" sz="4000" b="1" dirty="0"/>
            </a:br>
            <a:r>
              <a:rPr lang="pt-BR" sz="4000" b="1" dirty="0"/>
              <a:t>IN RFB nº 1.640/2016</a:t>
            </a:r>
            <a:br>
              <a:rPr lang="pt-BR" sz="4000" b="1" dirty="0"/>
            </a:br>
            <a:r>
              <a:rPr lang="pt-BR" sz="4000" b="1" dirty="0"/>
              <a:t>Art. 14</a:t>
            </a:r>
            <a:br>
              <a:rPr lang="pt-BR" sz="4000" b="1" dirty="0"/>
            </a:b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endParaRPr lang="pt-BR" sz="4000" dirty="0"/>
          </a:p>
        </p:txBody>
      </p:sp>
      <p:sp>
        <p:nvSpPr>
          <p:cNvPr id="38" name="Espaço Reservado para Conteúdo 6">
            <a:extLst>
              <a:ext uri="{FF2B5EF4-FFF2-40B4-BE49-F238E27FC236}">
                <a16:creationId xmlns:a16="http://schemas.microsoft.com/office/drawing/2014/main" id="{6277041A-C5D6-4A87-B87A-E9BA51D89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845" y="866775"/>
            <a:ext cx="4975480" cy="3314700"/>
          </a:xfrm>
        </p:spPr>
        <p:txBody>
          <a:bodyPr anchor="ctr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pt-BR" sz="2800" kern="150" dirty="0">
              <a:solidFill>
                <a:srgbClr val="92D050"/>
              </a:solidFill>
              <a:effectLst/>
              <a:latin typeface="+mj-lt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sz="2800" dirty="0">
              <a:solidFill>
                <a:srgbClr val="92D050"/>
              </a:solidFill>
              <a:effectLst/>
              <a:latin typeface="+mj-lt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pt-BR" sz="2800" b="1" dirty="0">
                <a:solidFill>
                  <a:srgbClr val="92D050"/>
                </a:solidFill>
                <a:effectLst/>
                <a:latin typeface="+mj-lt"/>
                <a:ea typeface="SimSun" panose="02010600030101010101" pitchFamily="2" charset="-122"/>
              </a:rPr>
              <a:t>Fase de Treinamento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92D050"/>
                </a:solidFill>
                <a:effectLst/>
                <a:latin typeface="+mj-lt"/>
                <a:ea typeface="SimSun" panose="02010600030101010101" pitchFamily="2" charset="-122"/>
              </a:rPr>
              <a:t>Os servidores indicados na forma do inciso II do art. 10 deverão ser capacitados por meio do “Curso de Formação de Servidores Municipais ou Distritais para a Fiscalização e a Cobrança do Imposto sobre a Propriedade Rural (ITR)”, realizado pela RFB.</a:t>
            </a:r>
            <a:endParaRPr lang="pt-BR" sz="2400" dirty="0">
              <a:solidFill>
                <a:srgbClr val="92D050"/>
              </a:solidFill>
              <a:latin typeface="+mj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F6DBFB-3BBE-4442-9CA5-98218A05E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4885" y="5654674"/>
            <a:ext cx="832650" cy="100234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5EE5073-6132-4CFC-93D2-E83FF0D5B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05" y="5803844"/>
            <a:ext cx="1350010" cy="89805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E275642-C68A-4BD2-A276-AE87A3E0D85A}"/>
              </a:ext>
            </a:extLst>
          </p:cNvPr>
          <p:cNvSpPr txBox="1"/>
          <p:nvPr/>
        </p:nvSpPr>
        <p:spPr>
          <a:xfrm>
            <a:off x="9782175" y="163014"/>
            <a:ext cx="2245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II Webinar ITR</a:t>
            </a:r>
          </a:p>
          <a:p>
            <a:pPr algn="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2021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6D8124A-2EB8-42F4-9A10-CB23869E32A8}"/>
              </a:ext>
            </a:extLst>
          </p:cNvPr>
          <p:cNvSpPr/>
          <p:nvPr/>
        </p:nvSpPr>
        <p:spPr>
          <a:xfrm>
            <a:off x="2335192" y="5740349"/>
            <a:ext cx="63818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Sit. da Solicitação de Convênio =&gt; VIGENTE</a:t>
            </a:r>
            <a:endParaRPr lang="pt-BR" sz="2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r>
              <a:rPr lang="pt-BR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Sit. de indicação do servidor =&gt; VALIDADO</a:t>
            </a:r>
            <a:endParaRPr lang="pt-BR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1057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5828A2C-7319-4EA7-8B79-E1A2AA0A3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817" y="578512"/>
            <a:ext cx="3367359" cy="4641188"/>
          </a:xfrm>
        </p:spPr>
        <p:txBody>
          <a:bodyPr anchor="ctr">
            <a:normAutofit fontScale="90000"/>
          </a:bodyPr>
          <a:lstStyle/>
          <a:p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r>
              <a:rPr lang="pt-BR" sz="4000" b="1" dirty="0"/>
              <a:t>Dos efeitos do convênio</a:t>
            </a:r>
            <a:br>
              <a:rPr lang="pt-BR" sz="4000" b="1" dirty="0"/>
            </a:br>
            <a:br>
              <a:rPr lang="pt-BR" sz="4000" b="1" dirty="0"/>
            </a:br>
            <a:r>
              <a:rPr lang="pt-BR" sz="4000" b="1" dirty="0"/>
              <a:t>IN RFB nº 1.640/2016</a:t>
            </a:r>
            <a:br>
              <a:rPr lang="pt-BR" sz="4000" b="1" dirty="0"/>
            </a:br>
            <a:r>
              <a:rPr lang="pt-BR" sz="4000" b="1" dirty="0"/>
              <a:t>Art. 14</a:t>
            </a:r>
            <a:br>
              <a:rPr lang="pt-BR" sz="4000" b="1" dirty="0"/>
            </a:b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endParaRPr lang="pt-BR" sz="4000" dirty="0"/>
          </a:p>
        </p:txBody>
      </p:sp>
      <p:sp>
        <p:nvSpPr>
          <p:cNvPr id="38" name="Espaço Reservado para Conteúdo 6">
            <a:extLst>
              <a:ext uri="{FF2B5EF4-FFF2-40B4-BE49-F238E27FC236}">
                <a16:creationId xmlns:a16="http://schemas.microsoft.com/office/drawing/2014/main" id="{6277041A-C5D6-4A87-B87A-E9BA51D89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845" y="866774"/>
            <a:ext cx="4975480" cy="464118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t-BR" sz="2800" b="1" dirty="0">
                <a:solidFill>
                  <a:srgbClr val="92D050"/>
                </a:solidFill>
                <a:effectLst/>
                <a:latin typeface="+mj-lt"/>
                <a:ea typeface="SimSun" panose="02010600030101010101" pitchFamily="2" charset="-122"/>
              </a:rPr>
              <a:t>Fase de Treinamento</a:t>
            </a:r>
          </a:p>
          <a:p>
            <a:pPr indent="0" algn="just">
              <a:lnSpc>
                <a:spcPts val="1350"/>
              </a:lnSpc>
              <a:spcAft>
                <a:spcPts val="700"/>
              </a:spcAft>
              <a:buNone/>
            </a:pPr>
            <a:r>
              <a:rPr lang="pt-BR" sz="2000" kern="150" dirty="0">
                <a:solidFill>
                  <a:srgbClr val="92D05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A inscrição para a capacitação:</a:t>
            </a:r>
          </a:p>
          <a:p>
            <a:pPr marL="628650" indent="-285750" algn="just">
              <a:spcAft>
                <a:spcPts val="700"/>
              </a:spcAft>
              <a:buFont typeface="Wingdings" panose="05000000000000000000" pitchFamily="2" charset="2"/>
              <a:buChar char="Ø"/>
            </a:pPr>
            <a:r>
              <a:rPr lang="pt-BR" sz="2000" kern="150" dirty="0">
                <a:solidFill>
                  <a:srgbClr val="92D05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D</a:t>
            </a:r>
            <a:r>
              <a:rPr lang="pt-BR" sz="2000" kern="150" dirty="0">
                <a:solidFill>
                  <a:srgbClr val="92D05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everá ser solicitada para o 1º  Curso de Formação oferecido pela RFB depois da publicação do extrato do convênio; e</a:t>
            </a:r>
          </a:p>
          <a:p>
            <a:pPr marL="62865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000" kern="150" dirty="0">
                <a:solidFill>
                  <a:srgbClr val="92D05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I</a:t>
            </a:r>
            <a:r>
              <a:rPr lang="pt-BR" sz="2000" kern="150" dirty="0">
                <a:solidFill>
                  <a:srgbClr val="92D05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mplica o conhecimento e a aceitação tácita, por parte do interessado, das normas e condições estabelecidas pelo </a:t>
            </a:r>
            <a:r>
              <a:rPr lang="pt-BR" sz="2000" u="sng" kern="150" dirty="0">
                <a:solidFill>
                  <a:srgbClr val="92D05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edital de seleção </a:t>
            </a:r>
            <a:endParaRPr lang="pt-BR" sz="2800" u="sng" dirty="0">
              <a:solidFill>
                <a:srgbClr val="92D050"/>
              </a:solidFill>
              <a:effectLst/>
              <a:latin typeface="+mj-lt"/>
              <a:ea typeface="SimSun" panose="02010600030101010101" pitchFamily="2" charset="-122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F6DBFB-3BBE-4442-9CA5-98218A05E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4885" y="5654674"/>
            <a:ext cx="832650" cy="100234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5EE5073-6132-4CFC-93D2-E83FF0D5B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05" y="5803844"/>
            <a:ext cx="1350010" cy="89805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E275642-C68A-4BD2-A276-AE87A3E0D85A}"/>
              </a:ext>
            </a:extLst>
          </p:cNvPr>
          <p:cNvSpPr txBox="1"/>
          <p:nvPr/>
        </p:nvSpPr>
        <p:spPr>
          <a:xfrm>
            <a:off x="9782175" y="163014"/>
            <a:ext cx="2245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II Webinar ITR</a:t>
            </a:r>
          </a:p>
          <a:p>
            <a:pPr algn="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2021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6D8124A-2EB8-42F4-9A10-CB23869E32A8}"/>
              </a:ext>
            </a:extLst>
          </p:cNvPr>
          <p:cNvSpPr/>
          <p:nvPr/>
        </p:nvSpPr>
        <p:spPr>
          <a:xfrm>
            <a:off x="2335192" y="5740349"/>
            <a:ext cx="63818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Sit. da Solicitação de Convênio =&gt; VIGENTE</a:t>
            </a:r>
            <a:endParaRPr lang="pt-BR" sz="2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r>
              <a:rPr lang="pt-BR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Sit. de indicação do servidor =&gt; VALIDADO</a:t>
            </a:r>
            <a:endParaRPr lang="pt-BR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1296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D0261-FC6B-47B2-A7B9-2C6DEADE4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727" y="281643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pt-BR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Como saber o cronograma das turmas do Curso de Formação ?</a:t>
            </a:r>
            <a:r>
              <a:rPr lang="pt-BR" dirty="0"/>
              <a:t>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DD7891-2320-4727-ADBF-6F3770A67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727" y="1692869"/>
            <a:ext cx="4418541" cy="1238251"/>
          </a:xfrm>
        </p:spPr>
        <p:txBody>
          <a:bodyPr/>
          <a:lstStyle/>
          <a:p>
            <a:r>
              <a:rPr lang="pt-BR" sz="2800" b="1" dirty="0">
                <a:solidFill>
                  <a:srgbClr val="92D050"/>
                </a:solidFill>
              </a:rPr>
              <a:t>Acessar o endereço eletrônico: 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E6B7247-AC65-4DB3-AB4C-7BA5C19714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24095" y="2077280"/>
            <a:ext cx="7203440" cy="743702"/>
          </a:xfrm>
        </p:spPr>
        <p:txBody>
          <a:bodyPr/>
          <a:lstStyle/>
          <a:p>
            <a:r>
              <a:rPr lang="pt-BR" b="1" dirty="0">
                <a:solidFill>
                  <a:srgbClr val="92D050"/>
                </a:solidFill>
              </a:rPr>
              <a:t>http://www.enat.receita.economia.gov.br/ptbr/area_nacional/areas_interesse/portal-itr-1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81B6B21-1502-4FCD-B1D9-D8479ADF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4885" y="5654674"/>
            <a:ext cx="832650" cy="100234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D0A65D3-B6AB-4571-99E7-B0D73303A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05" y="5803844"/>
            <a:ext cx="1350010" cy="89805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84A34CF6-9C2E-49E8-8BB9-85D092804854}"/>
              </a:ext>
            </a:extLst>
          </p:cNvPr>
          <p:cNvSpPr txBox="1"/>
          <p:nvPr/>
        </p:nvSpPr>
        <p:spPr>
          <a:xfrm>
            <a:off x="9782175" y="163014"/>
            <a:ext cx="2245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II Webinar ITR</a:t>
            </a:r>
          </a:p>
          <a:p>
            <a:pPr algn="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2021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BA6C698-DD26-4F83-95E4-95DE44688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726" y="3231194"/>
            <a:ext cx="4418542" cy="2410483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5B9ECE9B-768D-45A2-83C8-EEE25F1163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5397" y="3169833"/>
            <a:ext cx="2143125" cy="561975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1759906C-6E43-4D41-9CA9-ECDBA0E85A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5397" y="3864185"/>
            <a:ext cx="3478847" cy="267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01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D0261-FC6B-47B2-A7B9-2C6DEADE4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727" y="281643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pt-BR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 que fazer participar de Curso de Formação ?</a:t>
            </a:r>
            <a:r>
              <a:rPr lang="pt-BR" dirty="0"/>
              <a:t>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DD7891-2320-4727-ADBF-6F3770A67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727" y="2081925"/>
            <a:ext cx="8596668" cy="898050"/>
          </a:xfrm>
        </p:spPr>
        <p:txBody>
          <a:bodyPr/>
          <a:lstStyle/>
          <a:p>
            <a:r>
              <a:rPr lang="pt-BR" sz="2800" b="1" dirty="0">
                <a:solidFill>
                  <a:srgbClr val="92D050"/>
                </a:solidFill>
              </a:rPr>
              <a:t>1º Acessar o Portal ITR para municípios e solicitar a participação do servidor em Curso de Formação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81B6B21-1502-4FCD-B1D9-D8479ADF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4885" y="5654674"/>
            <a:ext cx="832650" cy="100234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D0A65D3-B6AB-4571-99E7-B0D73303A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05" y="5803844"/>
            <a:ext cx="1350010" cy="89805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84A34CF6-9C2E-49E8-8BB9-85D092804854}"/>
              </a:ext>
            </a:extLst>
          </p:cNvPr>
          <p:cNvSpPr txBox="1"/>
          <p:nvPr/>
        </p:nvSpPr>
        <p:spPr>
          <a:xfrm>
            <a:off x="9782175" y="163014"/>
            <a:ext cx="2245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II Webinar ITR</a:t>
            </a:r>
          </a:p>
          <a:p>
            <a:pPr algn="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2021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BAD091DC-5132-4619-BA93-F5494E49CABB}"/>
              </a:ext>
            </a:extLst>
          </p:cNvPr>
          <p:cNvSpPr txBox="1">
            <a:spLocks/>
          </p:cNvSpPr>
          <p:nvPr/>
        </p:nvSpPr>
        <p:spPr>
          <a:xfrm>
            <a:off x="708727" y="3614123"/>
            <a:ext cx="8596668" cy="8980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Quem faz ?</a:t>
            </a:r>
            <a:r>
              <a:rPr lang="pt-BR" dirty="0"/>
              <a:t> </a:t>
            </a:r>
          </a:p>
        </p:txBody>
      </p:sp>
      <p:sp>
        <p:nvSpPr>
          <p:cNvPr id="18" name="Espaço Reservado para Texto 2">
            <a:extLst>
              <a:ext uri="{FF2B5EF4-FFF2-40B4-BE49-F238E27FC236}">
                <a16:creationId xmlns:a16="http://schemas.microsoft.com/office/drawing/2014/main" id="{E258E8C2-09BC-4DC3-B615-003D03A465ED}"/>
              </a:ext>
            </a:extLst>
          </p:cNvPr>
          <p:cNvSpPr txBox="1">
            <a:spLocks/>
          </p:cNvSpPr>
          <p:nvPr/>
        </p:nvSpPr>
        <p:spPr>
          <a:xfrm>
            <a:off x="1797666" y="4906013"/>
            <a:ext cx="8596668" cy="4806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solidFill>
                  <a:srgbClr val="92D050"/>
                </a:solidFill>
              </a:rPr>
              <a:t>Prefeito municipal usando o seu e-CPF </a:t>
            </a:r>
          </a:p>
        </p:txBody>
      </p:sp>
    </p:spTree>
    <p:extLst>
      <p:ext uri="{BB962C8B-B14F-4D97-AF65-F5344CB8AC3E}">
        <p14:creationId xmlns:p14="http://schemas.microsoft.com/office/powerpoint/2010/main" val="1587991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658E29B-A2B9-434B-B1B2-8FFF491770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08" r="19182" b="1"/>
          <a:stretch/>
        </p:blipFill>
        <p:spPr>
          <a:xfrm>
            <a:off x="332680" y="-1"/>
            <a:ext cx="5062280" cy="3429000"/>
          </a:xfrm>
          <a:custGeom>
            <a:avLst/>
            <a:gdLst/>
            <a:ahLst/>
            <a:cxnLst/>
            <a:rect l="l" t="t" r="r" b="b"/>
            <a:pathLst>
              <a:path w="5062280" h="3429000">
                <a:moveTo>
                  <a:pt x="509916" y="0"/>
                </a:moveTo>
                <a:lnTo>
                  <a:pt x="5062280" y="0"/>
                </a:lnTo>
                <a:lnTo>
                  <a:pt x="5062280" y="21851"/>
                </a:lnTo>
                <a:lnTo>
                  <a:pt x="4549416" y="3429000"/>
                </a:lnTo>
                <a:lnTo>
                  <a:pt x="0" y="3429000"/>
                </a:lnTo>
                <a:close/>
              </a:path>
            </a:pathLst>
          </a:cu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EC607CC-319E-425D-8A0C-EC6E84F6C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2012" y="3433493"/>
            <a:ext cx="4549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3DA38817-A786-43ED-8295-4B8A44E3C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4885" y="5654674"/>
            <a:ext cx="832650" cy="100234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361AA98-5F43-4DE9-9EAF-B76F44A6A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3186" y="3503972"/>
            <a:ext cx="3893439" cy="164630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t-BR" sz="4000" b="1"/>
              <a:t>Coordenação Equipe Nacional Especializada ITR</a:t>
            </a:r>
            <a:br>
              <a:rPr lang="pt-BR" sz="4000" b="1"/>
            </a:br>
            <a:r>
              <a:rPr lang="pt-BR" sz="4000" b="1"/>
              <a:t>Portaria RFB nº 575/2020</a:t>
            </a:r>
            <a:endParaRPr lang="pt-BR" sz="4000" b="1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58773BAD-9334-4576-A015-3237EBBD1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40" y="5199697"/>
            <a:ext cx="21907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3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D0261-FC6B-47B2-A7B9-2C6DEADE4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727" y="281643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pt-BR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 que fazer participar de Curso de Formação ?</a:t>
            </a:r>
            <a:r>
              <a:rPr lang="pt-BR" dirty="0"/>
              <a:t>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DD7891-2320-4727-ADBF-6F3770A67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727" y="1897979"/>
            <a:ext cx="8596668" cy="898050"/>
          </a:xfrm>
        </p:spPr>
        <p:txBody>
          <a:bodyPr/>
          <a:lstStyle/>
          <a:p>
            <a:r>
              <a:rPr lang="pt-BR" sz="2800" b="1" dirty="0">
                <a:solidFill>
                  <a:srgbClr val="92D050"/>
                </a:solidFill>
              </a:rPr>
              <a:t>Ir na “Consulta Situação de Indicação de Servidores”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81B6B21-1502-4FCD-B1D9-D8479ADF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4885" y="5654674"/>
            <a:ext cx="832650" cy="100234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D0A65D3-B6AB-4571-99E7-B0D73303A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05" y="5803844"/>
            <a:ext cx="1350010" cy="89805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84A34CF6-9C2E-49E8-8BB9-85D092804854}"/>
              </a:ext>
            </a:extLst>
          </p:cNvPr>
          <p:cNvSpPr txBox="1"/>
          <p:nvPr/>
        </p:nvSpPr>
        <p:spPr>
          <a:xfrm>
            <a:off x="9782175" y="163014"/>
            <a:ext cx="2245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II Webinar ITR</a:t>
            </a:r>
          </a:p>
          <a:p>
            <a:pPr algn="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2021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0D07D87-9A5E-41B0-BDC2-FD6ECC04A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7505" y="3266598"/>
            <a:ext cx="298132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42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D0261-FC6B-47B2-A7B9-2C6DEADE4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727" y="281643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pt-BR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 que fazer participar de Curso de Formação ?</a:t>
            </a:r>
            <a:r>
              <a:rPr lang="pt-BR" dirty="0"/>
              <a:t>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DD7891-2320-4727-ADBF-6F3770A67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727" y="1897979"/>
            <a:ext cx="8596668" cy="898050"/>
          </a:xfrm>
        </p:spPr>
        <p:txBody>
          <a:bodyPr/>
          <a:lstStyle/>
          <a:p>
            <a:r>
              <a:rPr lang="pt-BR" sz="2800" b="1" dirty="0">
                <a:solidFill>
                  <a:srgbClr val="92D050"/>
                </a:solidFill>
              </a:rPr>
              <a:t>Escolher o servidor e </a:t>
            </a:r>
            <a:r>
              <a:rPr lang="pt-BR" sz="2800" b="1" dirty="0" err="1">
                <a:solidFill>
                  <a:srgbClr val="92D050"/>
                </a:solidFill>
              </a:rPr>
              <a:t>ciclar</a:t>
            </a:r>
            <a:r>
              <a:rPr lang="pt-BR" sz="2800" b="1" dirty="0">
                <a:solidFill>
                  <a:srgbClr val="92D050"/>
                </a:solidFill>
              </a:rPr>
              <a:t> na opção “Indicar Servidor para Treinamento”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81B6B21-1502-4FCD-B1D9-D8479ADF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4885" y="5654674"/>
            <a:ext cx="832650" cy="100234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D0A65D3-B6AB-4571-99E7-B0D73303A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05" y="5803844"/>
            <a:ext cx="1350010" cy="89805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84A34CF6-9C2E-49E8-8BB9-85D092804854}"/>
              </a:ext>
            </a:extLst>
          </p:cNvPr>
          <p:cNvSpPr txBox="1"/>
          <p:nvPr/>
        </p:nvSpPr>
        <p:spPr>
          <a:xfrm>
            <a:off x="9782175" y="163014"/>
            <a:ext cx="2245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II Webinar ITR</a:t>
            </a:r>
          </a:p>
          <a:p>
            <a:pPr algn="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2021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D5078CA-83D7-4BB2-BD3A-0DF7BE19D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400" y="3019634"/>
            <a:ext cx="7531322" cy="256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70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D0261-FC6B-47B2-A7B9-2C6DEADE4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727" y="281643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pt-BR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 que fazer participar de Curso de Formação ?</a:t>
            </a:r>
            <a:r>
              <a:rPr lang="pt-BR" dirty="0"/>
              <a:t>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81B6B21-1502-4FCD-B1D9-D8479ADF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4885" y="5654674"/>
            <a:ext cx="832650" cy="100234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D0A65D3-B6AB-4571-99E7-B0D73303A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05" y="5803844"/>
            <a:ext cx="1350010" cy="89805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84A34CF6-9C2E-49E8-8BB9-85D092804854}"/>
              </a:ext>
            </a:extLst>
          </p:cNvPr>
          <p:cNvSpPr txBox="1"/>
          <p:nvPr/>
        </p:nvSpPr>
        <p:spPr>
          <a:xfrm>
            <a:off x="9782175" y="163014"/>
            <a:ext cx="2245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II Webinar ITR</a:t>
            </a:r>
          </a:p>
          <a:p>
            <a:pPr algn="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2021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2152376-7319-4B26-8B09-2B4987F03316}"/>
              </a:ext>
            </a:extLst>
          </p:cNvPr>
          <p:cNvSpPr/>
          <p:nvPr/>
        </p:nvSpPr>
        <p:spPr>
          <a:xfrm>
            <a:off x="843036" y="4372826"/>
            <a:ext cx="846235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Sit. da Solicitação de Convênio =&gt; VIGENTE</a:t>
            </a:r>
            <a:endParaRPr lang="pt-BR" sz="2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r>
              <a:rPr lang="pt-BR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Sit. de Indicação do servidor =&gt; TREINAMENTO INDICADO</a:t>
            </a:r>
            <a:endParaRPr lang="pt-BR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F78D27D-83D7-4F66-8B86-C87535636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" y="2561562"/>
            <a:ext cx="11365615" cy="100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64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D0261-FC6B-47B2-A7B9-2C6DEADE4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727" y="281643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pt-BR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 que fazer participar de Curso de Formação ?</a:t>
            </a:r>
            <a:r>
              <a:rPr lang="pt-BR" dirty="0"/>
              <a:t>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DD7891-2320-4727-ADBF-6F3770A67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9905" y="2094031"/>
            <a:ext cx="8596668" cy="898050"/>
          </a:xfrm>
        </p:spPr>
        <p:txBody>
          <a:bodyPr/>
          <a:lstStyle/>
          <a:p>
            <a:r>
              <a:rPr lang="pt-BR" sz="2800" b="1" dirty="0">
                <a:solidFill>
                  <a:srgbClr val="92D050"/>
                </a:solidFill>
              </a:rPr>
              <a:t>2º Quando o período das inscrições estiver disponível, efetuar a inscrição por meio da página do Curso no Sítio ENAP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81B6B21-1502-4FCD-B1D9-D8479ADF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4885" y="5654674"/>
            <a:ext cx="832650" cy="100234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D0A65D3-B6AB-4571-99E7-B0D73303A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05" y="5803844"/>
            <a:ext cx="1350010" cy="89805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84A34CF6-9C2E-49E8-8BB9-85D092804854}"/>
              </a:ext>
            </a:extLst>
          </p:cNvPr>
          <p:cNvSpPr txBox="1"/>
          <p:nvPr/>
        </p:nvSpPr>
        <p:spPr>
          <a:xfrm>
            <a:off x="9782175" y="163014"/>
            <a:ext cx="2245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II Webinar ITR</a:t>
            </a:r>
          </a:p>
          <a:p>
            <a:pPr algn="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2021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BAD091DC-5132-4619-BA93-F5494E49CABB}"/>
              </a:ext>
            </a:extLst>
          </p:cNvPr>
          <p:cNvSpPr txBox="1">
            <a:spLocks/>
          </p:cNvSpPr>
          <p:nvPr/>
        </p:nvSpPr>
        <p:spPr>
          <a:xfrm>
            <a:off x="708727" y="3614123"/>
            <a:ext cx="8596668" cy="8980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Quem faz ?</a:t>
            </a:r>
            <a:r>
              <a:rPr lang="pt-BR" dirty="0"/>
              <a:t> </a:t>
            </a:r>
          </a:p>
        </p:txBody>
      </p:sp>
      <p:sp>
        <p:nvSpPr>
          <p:cNvPr id="18" name="Espaço Reservado para Texto 2">
            <a:extLst>
              <a:ext uri="{FF2B5EF4-FFF2-40B4-BE49-F238E27FC236}">
                <a16:creationId xmlns:a16="http://schemas.microsoft.com/office/drawing/2014/main" id="{E258E8C2-09BC-4DC3-B615-003D03A465ED}"/>
              </a:ext>
            </a:extLst>
          </p:cNvPr>
          <p:cNvSpPr txBox="1">
            <a:spLocks/>
          </p:cNvSpPr>
          <p:nvPr/>
        </p:nvSpPr>
        <p:spPr>
          <a:xfrm>
            <a:off x="873741" y="4893907"/>
            <a:ext cx="8596668" cy="4806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>
                <a:solidFill>
                  <a:srgbClr val="92D050"/>
                </a:solidFill>
              </a:rPr>
              <a:t>O próprio servidor</a:t>
            </a:r>
          </a:p>
        </p:txBody>
      </p:sp>
    </p:spTree>
    <p:extLst>
      <p:ext uri="{BB962C8B-B14F-4D97-AF65-F5344CB8AC3E}">
        <p14:creationId xmlns:p14="http://schemas.microsoft.com/office/powerpoint/2010/main" val="4119852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2593927-726C-42C8-ACA8-B4E28FCF9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6" y="1721072"/>
            <a:ext cx="9953626" cy="284937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52D0261-FC6B-47B2-A7B9-2C6DEADE4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6" y="281643"/>
            <a:ext cx="9372600" cy="1320800"/>
          </a:xfrm>
        </p:spPr>
        <p:txBody>
          <a:bodyPr>
            <a:normAutofit fontScale="90000"/>
          </a:bodyPr>
          <a:lstStyle/>
          <a:p>
            <a:r>
              <a:rPr lang="pt-BR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Como acompanhar a homologação da inscrição em Curso de Formação ?</a:t>
            </a:r>
            <a:r>
              <a:rPr lang="pt-BR" dirty="0"/>
              <a:t>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81B6B21-1502-4FCD-B1D9-D8479ADF7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4885" y="5654674"/>
            <a:ext cx="832650" cy="100234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D0A65D3-B6AB-4571-99E7-B0D73303A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05" y="5803844"/>
            <a:ext cx="1350010" cy="89805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84A34CF6-9C2E-49E8-8BB9-85D092804854}"/>
              </a:ext>
            </a:extLst>
          </p:cNvPr>
          <p:cNvSpPr txBox="1"/>
          <p:nvPr/>
        </p:nvSpPr>
        <p:spPr>
          <a:xfrm>
            <a:off x="9782175" y="163014"/>
            <a:ext cx="2245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II Webinar ITR</a:t>
            </a:r>
          </a:p>
          <a:p>
            <a:pPr algn="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2021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BAD091DC-5132-4619-BA93-F5494E49CABB}"/>
              </a:ext>
            </a:extLst>
          </p:cNvPr>
          <p:cNvSpPr txBox="1">
            <a:spLocks/>
          </p:cNvSpPr>
          <p:nvPr/>
        </p:nvSpPr>
        <p:spPr>
          <a:xfrm>
            <a:off x="708727" y="4697186"/>
            <a:ext cx="8596668" cy="8980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Quem faz ?</a:t>
            </a:r>
            <a:r>
              <a:rPr lang="pt-BR" dirty="0"/>
              <a:t> </a:t>
            </a:r>
          </a:p>
        </p:txBody>
      </p:sp>
      <p:sp>
        <p:nvSpPr>
          <p:cNvPr id="15" name="Espaço Reservado para Texto 2">
            <a:extLst>
              <a:ext uri="{FF2B5EF4-FFF2-40B4-BE49-F238E27FC236}">
                <a16:creationId xmlns:a16="http://schemas.microsoft.com/office/drawing/2014/main" id="{6102BCDD-6A0E-4024-88F0-69EB04551E13}"/>
              </a:ext>
            </a:extLst>
          </p:cNvPr>
          <p:cNvSpPr txBox="1">
            <a:spLocks/>
          </p:cNvSpPr>
          <p:nvPr/>
        </p:nvSpPr>
        <p:spPr>
          <a:xfrm>
            <a:off x="1721466" y="5563536"/>
            <a:ext cx="8596668" cy="4806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solidFill>
                  <a:srgbClr val="92D050"/>
                </a:solidFill>
              </a:rPr>
              <a:t>Prefeito municipal usando o seu e-CPF </a:t>
            </a:r>
          </a:p>
        </p:txBody>
      </p:sp>
    </p:spTree>
    <p:extLst>
      <p:ext uri="{BB962C8B-B14F-4D97-AF65-F5344CB8AC3E}">
        <p14:creationId xmlns:p14="http://schemas.microsoft.com/office/powerpoint/2010/main" val="3414147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D0261-FC6B-47B2-A7B9-2C6DEADE4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6" y="281643"/>
            <a:ext cx="9372600" cy="1320800"/>
          </a:xfrm>
        </p:spPr>
        <p:txBody>
          <a:bodyPr>
            <a:normAutofit fontScale="90000"/>
          </a:bodyPr>
          <a:lstStyle/>
          <a:p>
            <a:r>
              <a:rPr lang="pt-BR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Como acompanhar a homologação da inscrição em Curso de Formação ?</a:t>
            </a:r>
            <a:r>
              <a:rPr lang="pt-BR" dirty="0"/>
              <a:t>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81B6B21-1502-4FCD-B1D9-D8479ADF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4885" y="5654674"/>
            <a:ext cx="832650" cy="100234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D0A65D3-B6AB-4571-99E7-B0D73303A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05" y="5803844"/>
            <a:ext cx="1350010" cy="89805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84A34CF6-9C2E-49E8-8BB9-85D092804854}"/>
              </a:ext>
            </a:extLst>
          </p:cNvPr>
          <p:cNvSpPr txBox="1"/>
          <p:nvPr/>
        </p:nvSpPr>
        <p:spPr>
          <a:xfrm>
            <a:off x="9782175" y="163014"/>
            <a:ext cx="2245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II Webinar ITR</a:t>
            </a:r>
          </a:p>
          <a:p>
            <a:pPr algn="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2021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BAD091DC-5132-4619-BA93-F5494E49CABB}"/>
              </a:ext>
            </a:extLst>
          </p:cNvPr>
          <p:cNvSpPr txBox="1">
            <a:spLocks/>
          </p:cNvSpPr>
          <p:nvPr/>
        </p:nvSpPr>
        <p:spPr>
          <a:xfrm>
            <a:off x="708727" y="4697186"/>
            <a:ext cx="8596668" cy="8980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Quem faz ?</a:t>
            </a:r>
            <a:r>
              <a:rPr lang="pt-BR" dirty="0"/>
              <a:t> </a:t>
            </a:r>
          </a:p>
        </p:txBody>
      </p:sp>
      <p:sp>
        <p:nvSpPr>
          <p:cNvPr id="15" name="Espaço Reservado para Texto 2">
            <a:extLst>
              <a:ext uri="{FF2B5EF4-FFF2-40B4-BE49-F238E27FC236}">
                <a16:creationId xmlns:a16="http://schemas.microsoft.com/office/drawing/2014/main" id="{6102BCDD-6A0E-4024-88F0-69EB04551E13}"/>
              </a:ext>
            </a:extLst>
          </p:cNvPr>
          <p:cNvSpPr txBox="1">
            <a:spLocks/>
          </p:cNvSpPr>
          <p:nvPr/>
        </p:nvSpPr>
        <p:spPr>
          <a:xfrm>
            <a:off x="788016" y="5651971"/>
            <a:ext cx="8596668" cy="4806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>
                <a:solidFill>
                  <a:srgbClr val="92D050"/>
                </a:solidFill>
              </a:rPr>
              <a:t>O próprio servidor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FCDED9C-6833-43CB-94A1-A3E04E1B2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312" y="2397711"/>
            <a:ext cx="6524625" cy="1762125"/>
          </a:xfrm>
          <a:prstGeom prst="rect">
            <a:avLst/>
          </a:prstGeom>
        </p:spPr>
      </p:pic>
      <p:sp>
        <p:nvSpPr>
          <p:cNvPr id="12" name="Espaço Reservado para Texto 2">
            <a:extLst>
              <a:ext uri="{FF2B5EF4-FFF2-40B4-BE49-F238E27FC236}">
                <a16:creationId xmlns:a16="http://schemas.microsoft.com/office/drawing/2014/main" id="{6ACE5D94-D273-440E-898B-95ECF0103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870" y="1754315"/>
            <a:ext cx="8596668" cy="539091"/>
          </a:xfrm>
        </p:spPr>
        <p:txBody>
          <a:bodyPr/>
          <a:lstStyle/>
          <a:p>
            <a:r>
              <a:rPr lang="pt-BR" sz="2800" b="1" dirty="0">
                <a:solidFill>
                  <a:srgbClr val="92D050"/>
                </a:solidFill>
              </a:rPr>
              <a:t>Acessar o Sítio </a:t>
            </a:r>
            <a:r>
              <a:rPr lang="pt-BR" sz="2800" b="1" dirty="0" err="1">
                <a:solidFill>
                  <a:srgbClr val="92D050"/>
                </a:solidFill>
              </a:rPr>
              <a:t>Enat</a:t>
            </a:r>
            <a:r>
              <a:rPr lang="pt-BR" sz="2800" b="1" dirty="0">
                <a:solidFill>
                  <a:srgbClr val="92D050"/>
                </a:solidFill>
              </a:rPr>
              <a:t> – Portal ITR</a:t>
            </a:r>
          </a:p>
        </p:txBody>
      </p:sp>
    </p:spTree>
    <p:extLst>
      <p:ext uri="{BB962C8B-B14F-4D97-AF65-F5344CB8AC3E}">
        <p14:creationId xmlns:p14="http://schemas.microsoft.com/office/powerpoint/2010/main" val="2878848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5828A2C-7319-4EA7-8B79-E1A2AA0A3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817" y="578512"/>
            <a:ext cx="3367359" cy="4641188"/>
          </a:xfrm>
        </p:spPr>
        <p:txBody>
          <a:bodyPr anchor="ctr">
            <a:normAutofit fontScale="90000"/>
          </a:bodyPr>
          <a:lstStyle/>
          <a:p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r>
              <a:rPr lang="pt-BR" sz="4000" b="1" dirty="0"/>
              <a:t>Dos efeitos do convênio</a:t>
            </a:r>
            <a:br>
              <a:rPr lang="pt-BR" sz="4000" b="1" dirty="0"/>
            </a:br>
            <a:br>
              <a:rPr lang="pt-BR" sz="4000" b="1" dirty="0"/>
            </a:br>
            <a:r>
              <a:rPr lang="pt-BR" sz="4000" b="1" dirty="0"/>
              <a:t>IN RFB nº 1.640/2016</a:t>
            </a:r>
            <a:br>
              <a:rPr lang="pt-BR" sz="4000" b="1" dirty="0"/>
            </a:br>
            <a:r>
              <a:rPr lang="pt-BR" sz="4000" b="1" dirty="0"/>
              <a:t>Art. 15</a:t>
            </a: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endParaRPr lang="pt-BR" sz="4000" dirty="0"/>
          </a:p>
        </p:txBody>
      </p:sp>
      <p:sp>
        <p:nvSpPr>
          <p:cNvPr id="38" name="Espaço Reservado para Conteúdo 6">
            <a:extLst>
              <a:ext uri="{FF2B5EF4-FFF2-40B4-BE49-F238E27FC236}">
                <a16:creationId xmlns:a16="http://schemas.microsoft.com/office/drawing/2014/main" id="{6277041A-C5D6-4A87-B87A-E9BA51D89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845" y="866774"/>
            <a:ext cx="4975480" cy="464118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t-BR" sz="2800" b="1" dirty="0">
                <a:solidFill>
                  <a:srgbClr val="92D050"/>
                </a:solidFill>
                <a:effectLst/>
                <a:latin typeface="+mj-lt"/>
                <a:ea typeface="SimSun" panose="02010600030101010101" pitchFamily="2" charset="-122"/>
              </a:rPr>
              <a:t>Fase de Cadastramento do servidor</a:t>
            </a:r>
          </a:p>
          <a:p>
            <a:pPr marL="628650" indent="-285750" algn="just">
              <a:spcAft>
                <a:spcPts val="70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92D050"/>
                </a:solidFill>
                <a:effectLst/>
                <a:latin typeface="+mj-lt"/>
                <a:ea typeface="SimSun" panose="02010600030101010101" pitchFamily="2" charset="-122"/>
              </a:rPr>
              <a:t>Depois de concluída a capacitação nos termos do art. 14, o representante legal do ente conveniado deverá solicitar à RFB o cadastramento dos respectivos servidores no Sistema de Fiscalização e Cobrança do ITR para Municípios Conveniados, por meio do Portal ITR</a:t>
            </a:r>
            <a:endParaRPr lang="pt-BR" sz="2000" u="sng" dirty="0">
              <a:solidFill>
                <a:srgbClr val="92D050"/>
              </a:solidFill>
              <a:effectLst/>
              <a:latin typeface="+mj-lt"/>
              <a:ea typeface="SimSun" panose="02010600030101010101" pitchFamily="2" charset="-122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F6DBFB-3BBE-4442-9CA5-98218A05E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4885" y="5654674"/>
            <a:ext cx="832650" cy="100234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5EE5073-6132-4CFC-93D2-E83FF0D5B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05" y="5803844"/>
            <a:ext cx="1350010" cy="89805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E275642-C68A-4BD2-A276-AE87A3E0D85A}"/>
              </a:ext>
            </a:extLst>
          </p:cNvPr>
          <p:cNvSpPr txBox="1"/>
          <p:nvPr/>
        </p:nvSpPr>
        <p:spPr>
          <a:xfrm>
            <a:off x="9782175" y="163014"/>
            <a:ext cx="2245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II Webinar ITR</a:t>
            </a:r>
          </a:p>
          <a:p>
            <a:pPr algn="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2021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6D8124A-2EB8-42F4-9A10-CB23869E32A8}"/>
              </a:ext>
            </a:extLst>
          </p:cNvPr>
          <p:cNvSpPr/>
          <p:nvPr/>
        </p:nvSpPr>
        <p:spPr>
          <a:xfrm>
            <a:off x="2068492" y="5421872"/>
            <a:ext cx="76357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Sit. da Solicitação de Convênio =&gt; VIGENTE</a:t>
            </a:r>
            <a:endParaRPr lang="pt-BR" sz="2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r>
              <a:rPr lang="pt-BR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Sit. de indicação do servidor =&gt; COM CERTIFICADO</a:t>
            </a:r>
            <a:endParaRPr lang="pt-BR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3738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29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52D0261-FC6B-47B2-A7B9-2C6DEADE4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938468" cy="54317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Como </a:t>
            </a:r>
            <a:r>
              <a:rPr lang="en-US" sz="31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fazer</a:t>
            </a:r>
            <a:r>
              <a:rPr lang="en-US" sz="31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o </a:t>
            </a:r>
            <a:r>
              <a:rPr lang="en-US" sz="31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pedido</a:t>
            </a:r>
            <a:r>
              <a:rPr lang="en-US" sz="31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de </a:t>
            </a:r>
            <a:r>
              <a:rPr lang="en-US" sz="31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cadastramento</a:t>
            </a:r>
            <a:r>
              <a:rPr lang="en-US" sz="31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no Sistema de Fiscalização e </a:t>
            </a:r>
            <a:r>
              <a:rPr lang="en-US" sz="31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Cobrança</a:t>
            </a:r>
            <a:r>
              <a:rPr lang="en-US" sz="31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do ITR ?</a:t>
            </a:r>
            <a:r>
              <a:rPr lang="en-US" sz="3100" dirty="0"/>
              <a:t>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4A34CF6-9C2E-49E8-8BB9-85D092804854}"/>
              </a:ext>
            </a:extLst>
          </p:cNvPr>
          <p:cNvSpPr txBox="1"/>
          <p:nvPr/>
        </p:nvSpPr>
        <p:spPr>
          <a:xfrm>
            <a:off x="3846889" y="609602"/>
            <a:ext cx="5424112" cy="3208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81B6B21-1502-4FCD-B1D9-D8479ADF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4885" y="5654674"/>
            <a:ext cx="832650" cy="100234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D0A65D3-B6AB-4571-99E7-B0D73303A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05" y="5803844"/>
            <a:ext cx="1350010" cy="898050"/>
          </a:xfrm>
          <a:prstGeom prst="rect">
            <a:avLst/>
          </a:prstGeom>
        </p:spPr>
      </p:pic>
      <p:sp>
        <p:nvSpPr>
          <p:cNvPr id="43" name="Espaço Reservado para Texto 2">
            <a:extLst>
              <a:ext uri="{FF2B5EF4-FFF2-40B4-BE49-F238E27FC236}">
                <a16:creationId xmlns:a16="http://schemas.microsoft.com/office/drawing/2014/main" id="{FF39C8E6-DBBA-49C9-86C9-9E97E1CC9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4418" y="543670"/>
            <a:ext cx="4763559" cy="2388161"/>
          </a:xfrm>
        </p:spPr>
        <p:txBody>
          <a:bodyPr/>
          <a:lstStyle/>
          <a:p>
            <a:r>
              <a:rPr lang="pt-BR" sz="2800" b="1" dirty="0">
                <a:solidFill>
                  <a:srgbClr val="92D050"/>
                </a:solidFill>
              </a:rPr>
              <a:t>Ir no Portal ITR para municípios e clicar na consulta  “Habilitar/Desabilitar Servidor”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1F84464-69A5-4BB2-BC41-AE2E91E67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908" y="4050273"/>
            <a:ext cx="3638550" cy="1514475"/>
          </a:xfrm>
          <a:prstGeom prst="rect">
            <a:avLst/>
          </a:prstGeom>
        </p:spPr>
      </p:pic>
      <p:sp>
        <p:nvSpPr>
          <p:cNvPr id="45" name="CaixaDeTexto 44">
            <a:extLst>
              <a:ext uri="{FF2B5EF4-FFF2-40B4-BE49-F238E27FC236}">
                <a16:creationId xmlns:a16="http://schemas.microsoft.com/office/drawing/2014/main" id="{86E8F26E-4A46-4DB1-A3C1-0261FBD12790}"/>
              </a:ext>
            </a:extLst>
          </p:cNvPr>
          <p:cNvSpPr txBox="1"/>
          <p:nvPr/>
        </p:nvSpPr>
        <p:spPr>
          <a:xfrm>
            <a:off x="9782175" y="163014"/>
            <a:ext cx="2245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II Webinar ITR</a:t>
            </a:r>
          </a:p>
          <a:p>
            <a:pPr algn="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133611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29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52D0261-FC6B-47B2-A7B9-2C6DEADE4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938468" cy="54317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Como </a:t>
            </a:r>
            <a:r>
              <a:rPr lang="en-US" sz="31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fazer</a:t>
            </a:r>
            <a:r>
              <a:rPr lang="en-US" sz="31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o </a:t>
            </a:r>
            <a:r>
              <a:rPr lang="en-US" sz="31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pedido</a:t>
            </a:r>
            <a:r>
              <a:rPr lang="en-US" sz="31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de </a:t>
            </a:r>
            <a:r>
              <a:rPr lang="en-US" sz="31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cadastramento</a:t>
            </a:r>
            <a:r>
              <a:rPr lang="en-US" sz="31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no Sistema de Fiscalização e </a:t>
            </a:r>
            <a:r>
              <a:rPr lang="en-US" sz="31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Cobrança</a:t>
            </a:r>
            <a:r>
              <a:rPr lang="en-US" sz="31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do ITR ?</a:t>
            </a:r>
            <a:r>
              <a:rPr lang="en-US" sz="3100" dirty="0"/>
              <a:t>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4A34CF6-9C2E-49E8-8BB9-85D092804854}"/>
              </a:ext>
            </a:extLst>
          </p:cNvPr>
          <p:cNvSpPr txBox="1"/>
          <p:nvPr/>
        </p:nvSpPr>
        <p:spPr>
          <a:xfrm>
            <a:off x="3846889" y="609602"/>
            <a:ext cx="5424112" cy="3208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81B6B21-1502-4FCD-B1D9-D8479ADF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4885" y="5654674"/>
            <a:ext cx="832650" cy="100234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D0A65D3-B6AB-4571-99E7-B0D73303A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05" y="5803844"/>
            <a:ext cx="1350010" cy="898050"/>
          </a:xfrm>
          <a:prstGeom prst="rect">
            <a:avLst/>
          </a:prstGeom>
        </p:spPr>
      </p:pic>
      <p:sp>
        <p:nvSpPr>
          <p:cNvPr id="43" name="Espaço Reservado para Texto 2">
            <a:extLst>
              <a:ext uri="{FF2B5EF4-FFF2-40B4-BE49-F238E27FC236}">
                <a16:creationId xmlns:a16="http://schemas.microsoft.com/office/drawing/2014/main" id="{FF39C8E6-DBBA-49C9-86C9-9E97E1CC9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1405" y="442256"/>
            <a:ext cx="4763559" cy="1836456"/>
          </a:xfrm>
        </p:spPr>
        <p:txBody>
          <a:bodyPr/>
          <a:lstStyle/>
          <a:p>
            <a:r>
              <a:rPr lang="pt-BR" sz="2800" b="1" dirty="0">
                <a:solidFill>
                  <a:srgbClr val="92D050"/>
                </a:solidFill>
              </a:rPr>
              <a:t>Selecionar a opção “Habilitação”, gravar a solicitação, gerar o Formulário FAU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86E8F26E-4A46-4DB1-A3C1-0261FBD12790}"/>
              </a:ext>
            </a:extLst>
          </p:cNvPr>
          <p:cNvSpPr txBox="1"/>
          <p:nvPr/>
        </p:nvSpPr>
        <p:spPr>
          <a:xfrm>
            <a:off x="9782175" y="163014"/>
            <a:ext cx="2245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II Webinar ITR</a:t>
            </a:r>
          </a:p>
          <a:p>
            <a:pPr algn="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2021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6EBFF26-C925-45DD-B5A0-9FE055253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012" y="3242713"/>
            <a:ext cx="3880474" cy="300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0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29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52D0261-FC6B-47B2-A7B9-2C6DEADE4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938468" cy="54317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Como </a:t>
            </a:r>
            <a:r>
              <a:rPr lang="en-US" sz="31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fazer</a:t>
            </a:r>
            <a:r>
              <a:rPr lang="en-US" sz="31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o </a:t>
            </a:r>
            <a:r>
              <a:rPr lang="en-US" sz="31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pedido</a:t>
            </a:r>
            <a:r>
              <a:rPr lang="en-US" sz="31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de </a:t>
            </a:r>
            <a:r>
              <a:rPr lang="en-US" sz="31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cadastramento</a:t>
            </a:r>
            <a:r>
              <a:rPr lang="en-US" sz="31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no Sistema de Fiscalização e </a:t>
            </a:r>
            <a:r>
              <a:rPr lang="en-US" sz="31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Cobrança</a:t>
            </a:r>
            <a:r>
              <a:rPr lang="en-US" sz="31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do ITR ?</a:t>
            </a:r>
            <a:r>
              <a:rPr lang="en-US" sz="3100" dirty="0"/>
              <a:t>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4A34CF6-9C2E-49E8-8BB9-85D092804854}"/>
              </a:ext>
            </a:extLst>
          </p:cNvPr>
          <p:cNvSpPr txBox="1"/>
          <p:nvPr/>
        </p:nvSpPr>
        <p:spPr>
          <a:xfrm>
            <a:off x="3812429" y="1770065"/>
            <a:ext cx="5424112" cy="3208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81B6B21-1502-4FCD-B1D9-D8479ADF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4885" y="5654674"/>
            <a:ext cx="832650" cy="100234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D0A65D3-B6AB-4571-99E7-B0D73303A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05" y="5803844"/>
            <a:ext cx="1350010" cy="898050"/>
          </a:xfrm>
          <a:prstGeom prst="rect">
            <a:avLst/>
          </a:prstGeom>
        </p:spPr>
      </p:pic>
      <p:sp>
        <p:nvSpPr>
          <p:cNvPr id="43" name="Espaço Reservado para Texto 2">
            <a:extLst>
              <a:ext uri="{FF2B5EF4-FFF2-40B4-BE49-F238E27FC236}">
                <a16:creationId xmlns:a16="http://schemas.microsoft.com/office/drawing/2014/main" id="{FF39C8E6-DBBA-49C9-86C9-9E97E1CC9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1754" y="979720"/>
            <a:ext cx="4763559" cy="4393734"/>
          </a:xfrm>
        </p:spPr>
        <p:txBody>
          <a:bodyPr/>
          <a:lstStyle/>
          <a:p>
            <a:r>
              <a:rPr lang="pt-BR" sz="2800" b="1" dirty="0">
                <a:solidFill>
                  <a:srgbClr val="92D050"/>
                </a:solidFill>
              </a:rPr>
              <a:t>Fazer juntada dos documentos ao dossiê específico: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rgbClr val="92D050"/>
                </a:solidFill>
              </a:rPr>
              <a:t>Formulário FAU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rgbClr val="92D050"/>
                </a:solidFill>
              </a:rPr>
              <a:t>Termo de Responsabilidade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rgbClr val="92D050"/>
                </a:solidFill>
              </a:rPr>
              <a:t>Certificado de Conclusão do Curso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rgbClr val="92D050"/>
                </a:solidFill>
              </a:rPr>
              <a:t>Oficio da Prefeitura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86E8F26E-4A46-4DB1-A3C1-0261FBD12790}"/>
              </a:ext>
            </a:extLst>
          </p:cNvPr>
          <p:cNvSpPr txBox="1"/>
          <p:nvPr/>
        </p:nvSpPr>
        <p:spPr>
          <a:xfrm>
            <a:off x="9782175" y="163014"/>
            <a:ext cx="2245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II Webinar ITR</a:t>
            </a:r>
          </a:p>
          <a:p>
            <a:pPr algn="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82692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658E29B-A2B9-434B-B1B2-8FFF491770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08" r="19182" b="1"/>
          <a:stretch/>
        </p:blipFill>
        <p:spPr>
          <a:xfrm>
            <a:off x="332012" y="4493"/>
            <a:ext cx="5062280" cy="3429000"/>
          </a:xfrm>
          <a:custGeom>
            <a:avLst/>
            <a:gdLst/>
            <a:ahLst/>
            <a:cxnLst/>
            <a:rect l="l" t="t" r="r" b="b"/>
            <a:pathLst>
              <a:path w="5062280" h="3429000">
                <a:moveTo>
                  <a:pt x="509916" y="0"/>
                </a:moveTo>
                <a:lnTo>
                  <a:pt x="5062280" y="0"/>
                </a:lnTo>
                <a:lnTo>
                  <a:pt x="5062280" y="21851"/>
                </a:lnTo>
                <a:lnTo>
                  <a:pt x="4549416" y="3429000"/>
                </a:lnTo>
                <a:lnTo>
                  <a:pt x="0" y="3429000"/>
                </a:lnTo>
                <a:close/>
              </a:path>
            </a:pathLst>
          </a:cu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EC607CC-319E-425D-8A0C-EC6E84F6C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2012" y="3433493"/>
            <a:ext cx="4549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3DA38817-A786-43ED-8295-4B8A44E3C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4885" y="5654674"/>
            <a:ext cx="832650" cy="100234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58773BAD-9334-4576-A015-3237EBBD1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40" y="5199697"/>
            <a:ext cx="2190750" cy="1457325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0FFECE5D-0317-4F2B-965C-099236DFEBD2}"/>
              </a:ext>
            </a:extLst>
          </p:cNvPr>
          <p:cNvSpPr txBox="1">
            <a:spLocks/>
          </p:cNvSpPr>
          <p:nvPr/>
        </p:nvSpPr>
        <p:spPr>
          <a:xfrm>
            <a:off x="4786452" y="1451317"/>
            <a:ext cx="5096060" cy="3987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>
                <a:solidFill>
                  <a:srgbClr val="F3DA5B"/>
                </a:solidFill>
              </a:rPr>
              <a:t>Período</a:t>
            </a:r>
            <a:br>
              <a:rPr lang="pt-BR" b="1" dirty="0">
                <a:solidFill>
                  <a:srgbClr val="F3DA5B"/>
                </a:solidFill>
              </a:rPr>
            </a:br>
            <a:r>
              <a:rPr lang="pt-BR" b="1" dirty="0">
                <a:solidFill>
                  <a:srgbClr val="92D050"/>
                </a:solidFill>
              </a:rPr>
              <a:t>dias:</a:t>
            </a:r>
            <a:br>
              <a:rPr lang="pt-BR" b="1" dirty="0">
                <a:solidFill>
                  <a:srgbClr val="92D050"/>
                </a:solidFill>
              </a:rPr>
            </a:br>
            <a:r>
              <a:rPr lang="pt-BR" b="1" dirty="0">
                <a:solidFill>
                  <a:srgbClr val="92D050"/>
                </a:solidFill>
              </a:rPr>
              <a:t>20, 26 e 27/11</a:t>
            </a:r>
            <a:br>
              <a:rPr lang="pt-BR" b="1" dirty="0">
                <a:solidFill>
                  <a:srgbClr val="92D050"/>
                </a:solidFill>
              </a:rPr>
            </a:br>
            <a:r>
              <a:rPr lang="pt-BR" b="1" dirty="0">
                <a:solidFill>
                  <a:srgbClr val="92D050"/>
                </a:solidFill>
              </a:rPr>
              <a:t>03, 09 e 11/11</a:t>
            </a:r>
            <a:br>
              <a:rPr lang="pt-BR" dirty="0">
                <a:solidFill>
                  <a:srgbClr val="92D050"/>
                </a:solidFill>
              </a:rPr>
            </a:br>
            <a:endParaRPr lang="pt-BR" dirty="0">
              <a:solidFill>
                <a:srgbClr val="92D050"/>
              </a:solidFill>
            </a:endParaRP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DE50C73D-2057-4C2D-ADB2-2579B62CF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6995" y="4752740"/>
            <a:ext cx="3602567" cy="1096899"/>
          </a:xfrm>
        </p:spPr>
        <p:txBody>
          <a:bodyPr anchor="ctr">
            <a:normAutofit/>
          </a:bodyPr>
          <a:lstStyle/>
          <a:p>
            <a:pPr algn="l"/>
            <a:r>
              <a:rPr lang="pt-BR" sz="2000" b="1" dirty="0">
                <a:solidFill>
                  <a:srgbClr val="00B050"/>
                </a:solidFill>
              </a:rPr>
              <a:t>Ver Programação: www.enat.receita.economia.gov.br/pt-br</a:t>
            </a:r>
          </a:p>
        </p:txBody>
      </p:sp>
    </p:spTree>
    <p:extLst>
      <p:ext uri="{BB962C8B-B14F-4D97-AF65-F5344CB8AC3E}">
        <p14:creationId xmlns:p14="http://schemas.microsoft.com/office/powerpoint/2010/main" val="671461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2" name="Straight Connector 53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2D0261-FC6B-47B2-A7B9-2C6DEADE4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b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Considera-se habilitado para a cobrança e fiscalização do ITR o servidor capacitado e cadastrado no Sistema de Fiscalização e Cobrança do ITR </a:t>
            </a:r>
            <a:br>
              <a:rPr lang="en-US" sz="3300" b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en-US" sz="33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81B6B21-1502-4FCD-B1D9-D8479ADF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4885" y="5654674"/>
            <a:ext cx="832650" cy="100234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D0A65D3-B6AB-4571-99E7-B0D73303A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05" y="5803844"/>
            <a:ext cx="1350010" cy="898050"/>
          </a:xfrm>
          <a:prstGeom prst="rect">
            <a:avLst/>
          </a:prstGeom>
        </p:spPr>
      </p:pic>
      <p:sp>
        <p:nvSpPr>
          <p:cNvPr id="78" name="CaixaDeTexto 77">
            <a:extLst>
              <a:ext uri="{FF2B5EF4-FFF2-40B4-BE49-F238E27FC236}">
                <a16:creationId xmlns:a16="http://schemas.microsoft.com/office/drawing/2014/main" id="{10874A01-C9DE-4C9A-9C1C-50A980BAB250}"/>
              </a:ext>
            </a:extLst>
          </p:cNvPr>
          <p:cNvSpPr txBox="1"/>
          <p:nvPr/>
        </p:nvSpPr>
        <p:spPr>
          <a:xfrm>
            <a:off x="9782175" y="163014"/>
            <a:ext cx="2245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II Webinar ITR</a:t>
            </a:r>
          </a:p>
          <a:p>
            <a:pPr algn="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2021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717C7421-DBD1-4EEB-A7DF-B36C829BD6EE}"/>
              </a:ext>
            </a:extLst>
          </p:cNvPr>
          <p:cNvSpPr txBox="1"/>
          <p:nvPr/>
        </p:nvSpPr>
        <p:spPr>
          <a:xfrm>
            <a:off x="6096000" y="2574598"/>
            <a:ext cx="41252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kern="150" dirty="0"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Nesse momento o ente conveniado fará jus a 100% do produto da arrecadação do ITR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663677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5828A2C-7319-4EA7-8B79-E1A2AA0A3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817" y="578512"/>
            <a:ext cx="3367359" cy="4641188"/>
          </a:xfrm>
        </p:spPr>
        <p:txBody>
          <a:bodyPr anchor="ctr">
            <a:normAutofit fontScale="90000"/>
          </a:bodyPr>
          <a:lstStyle/>
          <a:p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r>
              <a:rPr lang="pt-BR" sz="4000" b="1" dirty="0"/>
              <a:t>Dos efeitos financeiros do convênio</a:t>
            </a:r>
            <a:br>
              <a:rPr lang="pt-BR" sz="4000" b="1" dirty="0"/>
            </a:br>
            <a:br>
              <a:rPr lang="pt-BR" sz="4000" b="1" dirty="0"/>
            </a:br>
            <a:r>
              <a:rPr lang="pt-BR" sz="4000" b="1" dirty="0"/>
              <a:t>IN RFB nº 1.640/2016</a:t>
            </a:r>
            <a:br>
              <a:rPr lang="pt-BR" sz="4000" b="1" dirty="0"/>
            </a:br>
            <a:r>
              <a:rPr lang="pt-BR" sz="4000" b="1" dirty="0"/>
              <a:t>Art. 16</a:t>
            </a:r>
            <a:br>
              <a:rPr lang="pt-BR" sz="4000" b="1" dirty="0"/>
            </a:br>
            <a:br>
              <a:rPr lang="pt-BR" sz="4000" b="1" dirty="0"/>
            </a:b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endParaRPr lang="pt-BR" sz="4000" dirty="0"/>
          </a:p>
        </p:txBody>
      </p:sp>
      <p:sp>
        <p:nvSpPr>
          <p:cNvPr id="38" name="Espaço Reservado para Conteúdo 6">
            <a:extLst>
              <a:ext uri="{FF2B5EF4-FFF2-40B4-BE49-F238E27FC236}">
                <a16:creationId xmlns:a16="http://schemas.microsoft.com/office/drawing/2014/main" id="{6277041A-C5D6-4A87-B87A-E9BA51D89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845" y="866774"/>
            <a:ext cx="4975480" cy="3048001"/>
          </a:xfrm>
        </p:spPr>
        <p:txBody>
          <a:bodyPr anchor="t">
            <a:noAutofit/>
          </a:bodyPr>
          <a:lstStyle/>
          <a:p>
            <a:pPr indent="0" algn="just">
              <a:spcAft>
                <a:spcPts val="700"/>
              </a:spcAft>
              <a:buNone/>
            </a:pPr>
            <a:r>
              <a:rPr lang="pt-BR" sz="2400" kern="150" dirty="0">
                <a:solidFill>
                  <a:schemeClr val="accent1"/>
                </a:solidFill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O ente conveniado fará jus a </a:t>
            </a:r>
            <a:r>
              <a:rPr lang="pt-BR" sz="2400" b="1" kern="150" dirty="0">
                <a:solidFill>
                  <a:schemeClr val="accent1"/>
                </a:solidFill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100%</a:t>
            </a:r>
            <a:r>
              <a:rPr lang="pt-BR" sz="2400" kern="150" dirty="0">
                <a:solidFill>
                  <a:schemeClr val="accent1"/>
                </a:solidFill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do produto da arrecadação do ITR, referente aos imóveis rurais nele situados, a partir da </a:t>
            </a:r>
            <a:r>
              <a:rPr lang="pt-BR" sz="2400" b="1" kern="150" dirty="0">
                <a:solidFill>
                  <a:schemeClr val="accent1"/>
                </a:solidFill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efetivação</a:t>
            </a:r>
            <a:r>
              <a:rPr lang="pt-BR" sz="2400" kern="150" dirty="0">
                <a:solidFill>
                  <a:schemeClr val="accent1"/>
                </a:solidFill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do cadastramento dos seus servidores no Sistema de Fiscalização e Cobrança do ITR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F6DBFB-3BBE-4442-9CA5-98218A05E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4885" y="5654674"/>
            <a:ext cx="832650" cy="100234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5EE5073-6132-4CFC-93D2-E83FF0D5B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05" y="5803844"/>
            <a:ext cx="1350010" cy="89805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E275642-C68A-4BD2-A276-AE87A3E0D85A}"/>
              </a:ext>
            </a:extLst>
          </p:cNvPr>
          <p:cNvSpPr txBox="1"/>
          <p:nvPr/>
        </p:nvSpPr>
        <p:spPr>
          <a:xfrm>
            <a:off x="9782175" y="163014"/>
            <a:ext cx="2245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II Webinar ITR</a:t>
            </a:r>
          </a:p>
          <a:p>
            <a:pPr algn="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2021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6D8124A-2EB8-42F4-9A10-CB23869E32A8}"/>
              </a:ext>
            </a:extLst>
          </p:cNvPr>
          <p:cNvSpPr/>
          <p:nvPr/>
        </p:nvSpPr>
        <p:spPr>
          <a:xfrm>
            <a:off x="2068492" y="5421872"/>
            <a:ext cx="76357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Sit. da Solicitação de Convênio =&gt; VIGENTE</a:t>
            </a:r>
            <a:endParaRPr lang="pt-BR" sz="2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r>
              <a:rPr lang="pt-BR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Sit. de indicação do servidor =&gt; COM CERTIFICADO</a:t>
            </a:r>
            <a:endParaRPr lang="pt-BR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3097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D0261-FC6B-47B2-A7B9-2C6DEADE4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938468" cy="54317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Onde</a:t>
            </a:r>
            <a:r>
              <a:rPr lang="en-US" sz="31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 </a:t>
            </a:r>
            <a:r>
              <a:rPr lang="en-US" sz="31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consultar</a:t>
            </a:r>
            <a:r>
              <a:rPr lang="en-US" sz="31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o </a:t>
            </a:r>
            <a:r>
              <a:rPr lang="en-US" sz="31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momento</a:t>
            </a:r>
            <a:r>
              <a:rPr lang="en-US" sz="31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em que o </a:t>
            </a:r>
            <a:r>
              <a:rPr lang="en-US" sz="31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município</a:t>
            </a:r>
            <a:r>
              <a:rPr lang="en-US" sz="31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1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recebe</a:t>
            </a:r>
            <a:r>
              <a:rPr lang="en-US" sz="31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os 100% dos </a:t>
            </a:r>
            <a:r>
              <a:rPr lang="en-US" sz="31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valores</a:t>
            </a:r>
            <a:r>
              <a:rPr lang="en-US" sz="31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1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arrecadados</a:t>
            </a:r>
            <a:r>
              <a:rPr lang="en-US" sz="31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?</a:t>
            </a:r>
            <a:endParaRPr lang="en-US" sz="31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4A34CF6-9C2E-49E8-8BB9-85D092804854}"/>
              </a:ext>
            </a:extLst>
          </p:cNvPr>
          <p:cNvSpPr txBox="1"/>
          <p:nvPr/>
        </p:nvSpPr>
        <p:spPr>
          <a:xfrm>
            <a:off x="3812429" y="1770065"/>
            <a:ext cx="5424112" cy="3208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81B6B21-1502-4FCD-B1D9-D8479ADF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4885" y="5654674"/>
            <a:ext cx="832650" cy="100234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D0A65D3-B6AB-4571-99E7-B0D73303A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05" y="5803844"/>
            <a:ext cx="1350010" cy="898050"/>
          </a:xfrm>
          <a:prstGeom prst="rect">
            <a:avLst/>
          </a:prstGeom>
        </p:spPr>
      </p:pic>
      <p:sp>
        <p:nvSpPr>
          <p:cNvPr id="43" name="Espaço Reservado para Texto 2">
            <a:extLst>
              <a:ext uri="{FF2B5EF4-FFF2-40B4-BE49-F238E27FC236}">
                <a16:creationId xmlns:a16="http://schemas.microsoft.com/office/drawing/2014/main" id="{FF39C8E6-DBBA-49C9-86C9-9E97E1CC9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7209" y="723900"/>
            <a:ext cx="4763559" cy="4459172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rgbClr val="92D050"/>
                </a:solidFill>
              </a:rPr>
              <a:t>Consulta Pública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rgbClr val="92D050"/>
                </a:solidFill>
              </a:rPr>
              <a:t>do Banco do Brasil:</a:t>
            </a:r>
          </a:p>
          <a:p>
            <a:pPr algn="ctr"/>
            <a:r>
              <a:rPr lang="pt-BR" sz="2800" b="1" dirty="0">
                <a:solidFill>
                  <a:srgbClr val="92D050"/>
                </a:solidFill>
                <a:hlinkClick r:id="rId4"/>
              </a:rPr>
              <a:t>https://www42.bb.com.br/portalbb/daf/</a:t>
            </a:r>
            <a:r>
              <a:rPr lang="pt-BR" sz="2800" b="1" dirty="0" err="1">
                <a:solidFill>
                  <a:srgbClr val="92D050"/>
                </a:solidFill>
                <a:hlinkClick r:id="rId4"/>
              </a:rPr>
              <a:t>beneficiário</a:t>
            </a:r>
            <a:r>
              <a:rPr lang="pt-BR" sz="2800" b="1" dirty="0" err="1">
                <a:solidFill>
                  <a:srgbClr val="92D050"/>
                </a:solidFill>
              </a:rPr>
              <a:t>.bbx</a:t>
            </a:r>
            <a:endParaRPr lang="pt-BR" sz="2800" b="1" dirty="0">
              <a:solidFill>
                <a:srgbClr val="92D05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rgbClr val="92D050"/>
                </a:solidFill>
              </a:rPr>
              <a:t>Do Gov.br/ME =&gt; Acesso à Informação / Dados Abertos e Estudos /Arrecadação ITR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86E8F26E-4A46-4DB1-A3C1-0261FBD12790}"/>
              </a:ext>
            </a:extLst>
          </p:cNvPr>
          <p:cNvSpPr txBox="1"/>
          <p:nvPr/>
        </p:nvSpPr>
        <p:spPr>
          <a:xfrm>
            <a:off x="9782175" y="163014"/>
            <a:ext cx="2245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II Webinar ITR</a:t>
            </a:r>
          </a:p>
          <a:p>
            <a:pPr algn="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646014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D0261-FC6B-47B2-A7B9-2C6DEADE4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938468" cy="54317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Onde</a:t>
            </a:r>
            <a:r>
              <a:rPr lang="en-US" sz="31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 </a:t>
            </a:r>
            <a:r>
              <a:rPr lang="en-US" sz="31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consultar</a:t>
            </a:r>
            <a:r>
              <a:rPr lang="en-US" sz="31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o </a:t>
            </a:r>
            <a:r>
              <a:rPr lang="en-US" sz="31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momento</a:t>
            </a:r>
            <a:r>
              <a:rPr lang="en-US" sz="31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em que o </a:t>
            </a:r>
            <a:r>
              <a:rPr lang="en-US" sz="31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município</a:t>
            </a:r>
            <a:r>
              <a:rPr lang="en-US" sz="31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1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recebe</a:t>
            </a:r>
            <a:r>
              <a:rPr lang="en-US" sz="31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os 100% dos </a:t>
            </a:r>
            <a:r>
              <a:rPr lang="en-US" sz="31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valores</a:t>
            </a:r>
            <a:r>
              <a:rPr lang="en-US" sz="31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1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arrecadados</a:t>
            </a:r>
            <a:r>
              <a:rPr lang="en-US" sz="31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?</a:t>
            </a:r>
            <a:endParaRPr lang="en-US" sz="31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4A34CF6-9C2E-49E8-8BB9-85D092804854}"/>
              </a:ext>
            </a:extLst>
          </p:cNvPr>
          <p:cNvSpPr txBox="1"/>
          <p:nvPr/>
        </p:nvSpPr>
        <p:spPr>
          <a:xfrm>
            <a:off x="3812429" y="1770065"/>
            <a:ext cx="5424112" cy="3208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81B6B21-1502-4FCD-B1D9-D8479ADF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4885" y="5654674"/>
            <a:ext cx="832650" cy="100234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D0A65D3-B6AB-4571-99E7-B0D73303A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05" y="5803844"/>
            <a:ext cx="1350010" cy="898050"/>
          </a:xfrm>
          <a:prstGeom prst="rect">
            <a:avLst/>
          </a:prstGeom>
        </p:spPr>
      </p:pic>
      <p:sp>
        <p:nvSpPr>
          <p:cNvPr id="45" name="CaixaDeTexto 44">
            <a:extLst>
              <a:ext uri="{FF2B5EF4-FFF2-40B4-BE49-F238E27FC236}">
                <a16:creationId xmlns:a16="http://schemas.microsoft.com/office/drawing/2014/main" id="{86E8F26E-4A46-4DB1-A3C1-0261FBD12790}"/>
              </a:ext>
            </a:extLst>
          </p:cNvPr>
          <p:cNvSpPr txBox="1"/>
          <p:nvPr/>
        </p:nvSpPr>
        <p:spPr>
          <a:xfrm>
            <a:off x="9782175" y="163014"/>
            <a:ext cx="2245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II Webinar ITR</a:t>
            </a:r>
          </a:p>
          <a:p>
            <a:pPr algn="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2021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982DEBB-488A-4FE4-924B-D8EDC582C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231" y="3140188"/>
            <a:ext cx="5324998" cy="180960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6456AA9-3385-4E1D-B2B5-E82B45F0E03E}"/>
              </a:ext>
            </a:extLst>
          </p:cNvPr>
          <p:cNvSpPr txBox="1"/>
          <p:nvPr/>
        </p:nvSpPr>
        <p:spPr>
          <a:xfrm>
            <a:off x="3479165" y="1530404"/>
            <a:ext cx="68852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rgbClr val="92D050"/>
                </a:solidFill>
              </a:rPr>
              <a:t>Portal ITR para municípios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rgbClr val="92D050"/>
                </a:solidFill>
              </a:rPr>
              <a:t>acessado pelo e-CPF do Prefeito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rgbClr val="92D050"/>
                </a:solidFill>
              </a:rPr>
              <a:t>A situação de habilitação = VALIDADA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923CFEB-D542-4AD6-97DD-0DFF805725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7287" y="5135140"/>
            <a:ext cx="225742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484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D0261-FC6B-47B2-A7B9-2C6DEADE4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938468" cy="54317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Onde</a:t>
            </a:r>
            <a:r>
              <a:rPr lang="en-US" sz="31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 </a:t>
            </a:r>
            <a:r>
              <a:rPr lang="en-US" sz="31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consultar</a:t>
            </a:r>
            <a:r>
              <a:rPr lang="en-US" sz="31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o </a:t>
            </a:r>
            <a:r>
              <a:rPr lang="en-US" sz="31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momento</a:t>
            </a:r>
            <a:r>
              <a:rPr lang="en-US" sz="31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em que o </a:t>
            </a:r>
            <a:r>
              <a:rPr lang="en-US" sz="31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município</a:t>
            </a:r>
            <a:r>
              <a:rPr lang="en-US" sz="31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1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recebe</a:t>
            </a:r>
            <a:r>
              <a:rPr lang="en-US" sz="31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os 100% dos </a:t>
            </a:r>
            <a:r>
              <a:rPr lang="en-US" sz="31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valores</a:t>
            </a:r>
            <a:r>
              <a:rPr lang="en-US" sz="31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1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arrecadados</a:t>
            </a:r>
            <a:r>
              <a:rPr lang="en-US" sz="31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?</a:t>
            </a:r>
            <a:endParaRPr lang="en-US" sz="31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4A34CF6-9C2E-49E8-8BB9-85D092804854}"/>
              </a:ext>
            </a:extLst>
          </p:cNvPr>
          <p:cNvSpPr txBox="1"/>
          <p:nvPr/>
        </p:nvSpPr>
        <p:spPr>
          <a:xfrm>
            <a:off x="3812429" y="1770065"/>
            <a:ext cx="5424112" cy="3208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81B6B21-1502-4FCD-B1D9-D8479ADF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4885" y="5654674"/>
            <a:ext cx="832650" cy="100234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D0A65D3-B6AB-4571-99E7-B0D73303A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05" y="5803844"/>
            <a:ext cx="1350010" cy="898050"/>
          </a:xfrm>
          <a:prstGeom prst="rect">
            <a:avLst/>
          </a:prstGeom>
        </p:spPr>
      </p:pic>
      <p:sp>
        <p:nvSpPr>
          <p:cNvPr id="45" name="CaixaDeTexto 44">
            <a:extLst>
              <a:ext uri="{FF2B5EF4-FFF2-40B4-BE49-F238E27FC236}">
                <a16:creationId xmlns:a16="http://schemas.microsoft.com/office/drawing/2014/main" id="{86E8F26E-4A46-4DB1-A3C1-0261FBD12790}"/>
              </a:ext>
            </a:extLst>
          </p:cNvPr>
          <p:cNvSpPr txBox="1"/>
          <p:nvPr/>
        </p:nvSpPr>
        <p:spPr>
          <a:xfrm>
            <a:off x="9782175" y="163014"/>
            <a:ext cx="2245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II Webinar ITR</a:t>
            </a:r>
          </a:p>
          <a:p>
            <a:pPr algn="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2021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808BE0-482F-4B47-B476-817864EAC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165" y="4582483"/>
            <a:ext cx="6829425" cy="200025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D94B6398-6E28-4227-B4F5-1AD22022EE15}"/>
              </a:ext>
            </a:extLst>
          </p:cNvPr>
          <p:cNvSpPr txBox="1"/>
          <p:nvPr/>
        </p:nvSpPr>
        <p:spPr>
          <a:xfrm>
            <a:off x="3479165" y="994011"/>
            <a:ext cx="610552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pt-BR" sz="2000" b="1" i="0" u="none" strike="noStrike" baseline="0" dirty="0">
                <a:solidFill>
                  <a:srgbClr val="92D050"/>
                </a:solidFill>
              </a:rPr>
              <a:t>A arrecadação de 100% é envida para o mun.  no </a:t>
            </a:r>
            <a:r>
              <a:rPr lang="pt-BR" sz="2000" b="1" i="0" u="sng" strike="noStrike" baseline="0" dirty="0">
                <a:solidFill>
                  <a:srgbClr val="92D050"/>
                </a:solidFill>
              </a:rPr>
              <a:t>decêndio</a:t>
            </a:r>
            <a:r>
              <a:rPr lang="pt-BR" sz="2000" b="1" i="0" u="none" strike="noStrike" baseline="0" dirty="0">
                <a:solidFill>
                  <a:srgbClr val="92D050"/>
                </a:solidFill>
              </a:rPr>
              <a:t> posterior à data de cadastramento do servidor no Sistema de Fiscalização e Cobrança do ITR.</a:t>
            </a:r>
          </a:p>
          <a:p>
            <a:pPr rtl="0"/>
            <a:endParaRPr lang="pt-BR" sz="2000" b="1" i="0" u="none" strike="noStrike" baseline="0" dirty="0">
              <a:solidFill>
                <a:srgbClr val="92D050"/>
              </a:solidFill>
            </a:endParaRPr>
          </a:p>
          <a:p>
            <a:pPr rtl="0"/>
            <a:r>
              <a:rPr lang="pt-BR" sz="2000" b="1" i="0" u="none" strike="noStrike" baseline="0" dirty="0">
                <a:solidFill>
                  <a:srgbClr val="92D050"/>
                </a:solidFill>
              </a:rPr>
              <a:t>No exemplo abaixo, </a:t>
            </a:r>
            <a:r>
              <a:rPr lang="pt-BR" sz="2000" b="1" dirty="0">
                <a:solidFill>
                  <a:srgbClr val="92D050"/>
                </a:solidFill>
              </a:rPr>
              <a:t>o </a:t>
            </a:r>
            <a:r>
              <a:rPr lang="pt-BR" sz="2000" b="1" i="0" u="none" strike="noStrike" baseline="0" dirty="0">
                <a:solidFill>
                  <a:srgbClr val="92D050"/>
                </a:solidFill>
              </a:rPr>
              <a:t>cadastramento do servidor aconteceu em </a:t>
            </a:r>
            <a:r>
              <a:rPr lang="pt-BR" sz="2000" b="1" i="0" u="sng" strike="noStrike" baseline="0" dirty="0">
                <a:solidFill>
                  <a:srgbClr val="92D050"/>
                </a:solidFill>
              </a:rPr>
              <a:t>19/12/2019</a:t>
            </a:r>
            <a:r>
              <a:rPr lang="pt-BR" sz="2000" b="1" i="0" u="none" strike="noStrike" baseline="0" dirty="0">
                <a:solidFill>
                  <a:srgbClr val="92D050"/>
                </a:solidFill>
              </a:rPr>
              <a:t>, o mun. passa a ter direito a arrecadação a partir do dia </a:t>
            </a:r>
            <a:r>
              <a:rPr lang="pt-BR" sz="2000" b="1" i="0" u="sng" strike="noStrike" baseline="0" dirty="0">
                <a:solidFill>
                  <a:srgbClr val="92D050"/>
                </a:solidFill>
              </a:rPr>
              <a:t>19/12/2019</a:t>
            </a:r>
            <a:r>
              <a:rPr lang="pt-BR" sz="2000" b="1" i="0" u="none" strike="noStrike" baseline="0" dirty="0">
                <a:solidFill>
                  <a:srgbClr val="92D050"/>
                </a:solidFill>
              </a:rPr>
              <a:t>.</a:t>
            </a:r>
          </a:p>
          <a:p>
            <a:pPr rtl="0"/>
            <a:r>
              <a:rPr lang="pt-BR" sz="2000" b="1" dirty="0">
                <a:solidFill>
                  <a:srgbClr val="92D050"/>
                </a:solidFill>
              </a:rPr>
              <a:t>P</a:t>
            </a:r>
            <a:r>
              <a:rPr lang="pt-BR" sz="2000" b="1" i="0" u="none" strike="noStrike" baseline="0" dirty="0">
                <a:solidFill>
                  <a:srgbClr val="92D050"/>
                </a:solidFill>
              </a:rPr>
              <a:t>orém só recebe a arrecadação referente a esse período no decêndio posterior, ou seja, no dia </a:t>
            </a:r>
            <a:r>
              <a:rPr lang="pt-BR" sz="2000" b="1" i="0" u="sng" strike="noStrike" baseline="0" dirty="0">
                <a:solidFill>
                  <a:srgbClr val="92D050"/>
                </a:solidFill>
              </a:rPr>
              <a:t>30/12/2019</a:t>
            </a:r>
            <a:r>
              <a:rPr lang="pt-BR" sz="2000" b="1" i="0" u="none" strike="noStrike" baseline="0" dirty="0">
                <a:solidFill>
                  <a:srgbClr val="92D050"/>
                </a:solidFill>
              </a:rPr>
              <a:t>.</a:t>
            </a:r>
            <a:endParaRPr lang="pt-BR" sz="2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36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5828A2C-7319-4EA7-8B79-E1A2AA0A3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817" y="578512"/>
            <a:ext cx="3367359" cy="4641188"/>
          </a:xfrm>
        </p:spPr>
        <p:txBody>
          <a:bodyPr anchor="ctr">
            <a:normAutofit fontScale="90000"/>
          </a:bodyPr>
          <a:lstStyle/>
          <a:p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r>
              <a:rPr lang="pt-BR" sz="4000" b="1" dirty="0"/>
              <a:t>Das condições para a execução do  convênio</a:t>
            </a:r>
            <a:br>
              <a:rPr lang="pt-BR" sz="4000" b="1" dirty="0"/>
            </a:br>
            <a:br>
              <a:rPr lang="pt-BR" sz="4000" b="1" dirty="0"/>
            </a:br>
            <a:r>
              <a:rPr lang="pt-BR" sz="4000" b="1" dirty="0"/>
              <a:t>IN RFB nº 1.640/2016</a:t>
            </a:r>
            <a:br>
              <a:rPr lang="pt-BR" sz="4000" b="1" dirty="0"/>
            </a:br>
            <a:r>
              <a:rPr lang="pt-BR" sz="4000" b="1" dirty="0"/>
              <a:t>Art. 17, incisos I a XI</a:t>
            </a: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endParaRPr lang="pt-BR" sz="4000" dirty="0"/>
          </a:p>
        </p:txBody>
      </p:sp>
      <p:sp>
        <p:nvSpPr>
          <p:cNvPr id="38" name="Espaço Reservado para Conteúdo 6">
            <a:extLst>
              <a:ext uri="{FF2B5EF4-FFF2-40B4-BE49-F238E27FC236}">
                <a16:creationId xmlns:a16="http://schemas.microsoft.com/office/drawing/2014/main" id="{6277041A-C5D6-4A87-B87A-E9BA51D89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435" y="208126"/>
            <a:ext cx="4975480" cy="5667376"/>
          </a:xfrm>
        </p:spPr>
        <p:txBody>
          <a:bodyPr anchor="t">
            <a:noAutofit/>
          </a:bodyPr>
          <a:lstStyle/>
          <a:p>
            <a:pPr indent="600075" algn="just">
              <a:spcAft>
                <a:spcPts val="700"/>
              </a:spcAft>
            </a:pPr>
            <a:r>
              <a:rPr lang="pt-BR" sz="2000" kern="150" dirty="0">
                <a:solidFill>
                  <a:schemeClr val="accent1"/>
                </a:solidFill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manter estrutura de tecnologia da informação suficiente para acessar os sistemas da RFB;</a:t>
            </a:r>
          </a:p>
          <a:p>
            <a:pPr indent="600075" algn="just">
              <a:spcAft>
                <a:spcPts val="700"/>
              </a:spcAft>
            </a:pPr>
            <a:r>
              <a:rPr lang="pt-BR" sz="2000" kern="150" dirty="0">
                <a:solidFill>
                  <a:schemeClr val="accent1"/>
                </a:solidFill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manter servidor aprovado em concurso público de provas ou de provas e títulos para o cargo a que se refere o inciso I do art. 10 habilitado para a fiscalização e a cobrança do ITR, nos termos do art. 15;</a:t>
            </a:r>
          </a:p>
          <a:p>
            <a:pPr indent="600075" algn="just">
              <a:spcAft>
                <a:spcPts val="700"/>
              </a:spcAft>
            </a:pPr>
            <a:r>
              <a:rPr lang="pt-BR" sz="2000" kern="150" dirty="0">
                <a:solidFill>
                  <a:schemeClr val="accent1"/>
                </a:solidFill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informar os valores de terra nua por hectare (VTN/ha), para fins de atualização do Sistema de Preços de Terras (SIPT) da RFB;</a:t>
            </a:r>
          </a:p>
          <a:p>
            <a:pPr indent="600075" algn="just">
              <a:spcAft>
                <a:spcPts val="700"/>
              </a:spcAft>
            </a:pPr>
            <a:r>
              <a:rPr lang="pt-BR" sz="2000" kern="150" dirty="0">
                <a:solidFill>
                  <a:schemeClr val="accent1"/>
                </a:solidFill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cumprir as metas mínimas de fiscalização definidas pela RFB, observadas as resoluções do CGITR;</a:t>
            </a:r>
          </a:p>
          <a:p>
            <a:pPr indent="600075" algn="just">
              <a:lnSpc>
                <a:spcPts val="1350"/>
              </a:lnSpc>
              <a:spcAft>
                <a:spcPts val="700"/>
              </a:spcAft>
            </a:pPr>
            <a:endParaRPr lang="pt-BR" sz="18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F6DBFB-3BBE-4442-9CA5-98218A05E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4885" y="5654674"/>
            <a:ext cx="832650" cy="100234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5EE5073-6132-4CFC-93D2-E83FF0D5B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05" y="5803844"/>
            <a:ext cx="1350010" cy="89805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E275642-C68A-4BD2-A276-AE87A3E0D85A}"/>
              </a:ext>
            </a:extLst>
          </p:cNvPr>
          <p:cNvSpPr txBox="1"/>
          <p:nvPr/>
        </p:nvSpPr>
        <p:spPr>
          <a:xfrm>
            <a:off x="9782175" y="163014"/>
            <a:ext cx="2245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II Webinar ITR</a:t>
            </a:r>
          </a:p>
          <a:p>
            <a:pPr algn="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6566884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5828A2C-7319-4EA7-8B79-E1A2AA0A3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817" y="578512"/>
            <a:ext cx="3367359" cy="4641188"/>
          </a:xfrm>
        </p:spPr>
        <p:txBody>
          <a:bodyPr anchor="ctr">
            <a:normAutofit fontScale="90000"/>
          </a:bodyPr>
          <a:lstStyle/>
          <a:p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r>
              <a:rPr lang="pt-BR" sz="4000" dirty="0"/>
              <a:t>Das condições para a execução do  convênio</a:t>
            </a:r>
            <a:br>
              <a:rPr lang="pt-BR" sz="4000" dirty="0"/>
            </a:br>
            <a:br>
              <a:rPr lang="pt-BR" sz="4000" dirty="0"/>
            </a:br>
            <a:r>
              <a:rPr lang="pt-BR" sz="4000" dirty="0"/>
              <a:t>IN RFB nº 1.640/2016</a:t>
            </a:r>
            <a:br>
              <a:rPr lang="pt-BR" sz="4000" dirty="0"/>
            </a:br>
            <a:r>
              <a:rPr lang="pt-BR" sz="4000" dirty="0"/>
              <a:t>Art. 17, incisos I a XI</a:t>
            </a: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endParaRPr lang="pt-BR" sz="4000" dirty="0"/>
          </a:p>
        </p:txBody>
      </p:sp>
      <p:sp>
        <p:nvSpPr>
          <p:cNvPr id="38" name="Espaço Reservado para Conteúdo 6">
            <a:extLst>
              <a:ext uri="{FF2B5EF4-FFF2-40B4-BE49-F238E27FC236}">
                <a16:creationId xmlns:a16="http://schemas.microsoft.com/office/drawing/2014/main" id="{6277041A-C5D6-4A87-B87A-E9BA51D89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8070" y="295274"/>
            <a:ext cx="4975480" cy="3048001"/>
          </a:xfrm>
        </p:spPr>
        <p:txBody>
          <a:bodyPr anchor="t">
            <a:noAutofit/>
          </a:bodyPr>
          <a:lstStyle/>
          <a:p>
            <a:pPr marL="685800" algn="just">
              <a:spcAft>
                <a:spcPts val="700"/>
              </a:spcAft>
              <a:buFont typeface="Wingdings" panose="05000000000000000000" pitchFamily="2" charset="2"/>
              <a:buChar char="Ø"/>
            </a:pPr>
            <a:r>
              <a:rPr lang="pt-BR" sz="2000" kern="150" dirty="0">
                <a:solidFill>
                  <a:schemeClr val="accent1"/>
                </a:solidFill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cumprir as normas relacionadas ao sigilo fiscal, inclusive as normas de segurança referentes aos sistemas informatizados da RFB;</a:t>
            </a:r>
          </a:p>
          <a:p>
            <a:pPr marL="685800" algn="just">
              <a:spcAft>
                <a:spcPts val="700"/>
              </a:spcAft>
              <a:buFont typeface="Wingdings" panose="05000000000000000000" pitchFamily="2" charset="2"/>
              <a:buChar char="Ø"/>
            </a:pPr>
            <a:r>
              <a:rPr lang="pt-BR" sz="2000" kern="150" dirty="0">
                <a:solidFill>
                  <a:schemeClr val="accent1"/>
                </a:solidFill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expedir notificação de lançamento, intimação, avisos e outros documentos em conformidade com os modelos aprovados pela RFB;</a:t>
            </a:r>
          </a:p>
          <a:p>
            <a:pPr marL="685800" algn="just">
              <a:spcAft>
                <a:spcPts val="700"/>
              </a:spcAft>
              <a:buFont typeface="Wingdings" panose="05000000000000000000" pitchFamily="2" charset="2"/>
              <a:buChar char="Ø"/>
            </a:pPr>
            <a:r>
              <a:rPr lang="pt-BR" sz="2000" kern="150" dirty="0">
                <a:solidFill>
                  <a:schemeClr val="accent1"/>
                </a:solidFill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instruir e encaminhar à unidade da RFB os processos administrativos fiscais, nos casos de lançamento de ofício do ITR fiscalizado e cobrado sob a égide do convênio;</a:t>
            </a:r>
          </a:p>
          <a:p>
            <a:pPr marL="685800" algn="just">
              <a:spcAft>
                <a:spcPts val="700"/>
              </a:spcAft>
              <a:buFont typeface="Wingdings" panose="05000000000000000000" pitchFamily="2" charset="2"/>
              <a:buChar char="Ø"/>
            </a:pPr>
            <a:r>
              <a:rPr lang="pt-BR" sz="2000" kern="150" dirty="0">
                <a:solidFill>
                  <a:schemeClr val="accent1"/>
                </a:solidFill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prestar, aos sujeitos passivos, atendimento decorrente dos procedimentos fiscais efetuados por seus servidores;</a:t>
            </a:r>
          </a:p>
          <a:p>
            <a:pPr indent="600075" algn="just">
              <a:lnSpc>
                <a:spcPts val="1350"/>
              </a:lnSpc>
              <a:spcAft>
                <a:spcPts val="700"/>
              </a:spcAft>
            </a:pPr>
            <a:endParaRPr lang="pt-BR" sz="18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F6DBFB-3BBE-4442-9CA5-98218A05E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4885" y="5654674"/>
            <a:ext cx="832650" cy="100234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5EE5073-6132-4CFC-93D2-E83FF0D5B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05" y="5803844"/>
            <a:ext cx="1350010" cy="89805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E275642-C68A-4BD2-A276-AE87A3E0D85A}"/>
              </a:ext>
            </a:extLst>
          </p:cNvPr>
          <p:cNvSpPr txBox="1"/>
          <p:nvPr/>
        </p:nvSpPr>
        <p:spPr>
          <a:xfrm>
            <a:off x="9782175" y="163014"/>
            <a:ext cx="2245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II Webinar ITR</a:t>
            </a:r>
          </a:p>
          <a:p>
            <a:pPr algn="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204111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5828A2C-7319-4EA7-8B79-E1A2AA0A3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816" y="1013486"/>
            <a:ext cx="3367359" cy="4641188"/>
          </a:xfrm>
        </p:spPr>
        <p:txBody>
          <a:bodyPr anchor="ctr">
            <a:normAutofit fontScale="90000"/>
          </a:bodyPr>
          <a:lstStyle/>
          <a:p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r>
              <a:rPr lang="pt-BR" sz="4000" b="1" dirty="0"/>
              <a:t>Das condições para a execução do  convênio</a:t>
            </a:r>
            <a:br>
              <a:rPr lang="pt-BR" sz="4000" b="1" dirty="0"/>
            </a:br>
            <a:br>
              <a:rPr lang="pt-BR" sz="4000" b="1" dirty="0"/>
            </a:br>
            <a:r>
              <a:rPr lang="pt-BR" sz="4000" b="1" dirty="0"/>
              <a:t>IN RFB nº 1.640/2016</a:t>
            </a:r>
            <a:br>
              <a:rPr lang="pt-BR" sz="4000" b="1" dirty="0"/>
            </a:br>
            <a:r>
              <a:rPr lang="pt-BR" sz="4000" b="1" dirty="0"/>
              <a:t>Art. 17, incisos I a XI</a:t>
            </a:r>
            <a:br>
              <a:rPr lang="pt-BR" sz="4000" b="1" dirty="0"/>
            </a:b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endParaRPr lang="pt-BR" sz="4000" dirty="0"/>
          </a:p>
        </p:txBody>
      </p:sp>
      <p:sp>
        <p:nvSpPr>
          <p:cNvPr id="38" name="Espaço Reservado para Conteúdo 6">
            <a:extLst>
              <a:ext uri="{FF2B5EF4-FFF2-40B4-BE49-F238E27FC236}">
                <a16:creationId xmlns:a16="http://schemas.microsoft.com/office/drawing/2014/main" id="{6277041A-C5D6-4A87-B87A-E9BA51D89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435" y="163014"/>
            <a:ext cx="4975480" cy="3048001"/>
          </a:xfrm>
        </p:spPr>
        <p:txBody>
          <a:bodyPr anchor="t">
            <a:noAutofit/>
          </a:bodyPr>
          <a:lstStyle/>
          <a:p>
            <a:pPr marL="685800" algn="just">
              <a:spcAft>
                <a:spcPts val="700"/>
              </a:spcAft>
              <a:buFont typeface="Wingdings" panose="05000000000000000000" pitchFamily="2" charset="2"/>
              <a:buChar char="Ø"/>
            </a:pPr>
            <a:r>
              <a:rPr lang="pt-BR" sz="2000" kern="150" dirty="0">
                <a:solidFill>
                  <a:schemeClr val="accent1"/>
                </a:solidFill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guardar em boa ordem as informações, os processos e os demais documentos referentes aos procedimentos fiscais em andamento, bem como aos concluídos nos últimos 6 (seis) anos, no caso de a conclusão do trabalho resultar em liberação da DITR sem lançamento de ofício;</a:t>
            </a:r>
          </a:p>
          <a:p>
            <a:pPr marL="685800" algn="just">
              <a:spcAft>
                <a:spcPts val="700"/>
              </a:spcAft>
              <a:buFont typeface="Wingdings" panose="05000000000000000000" pitchFamily="2" charset="2"/>
              <a:buChar char="Ø"/>
            </a:pPr>
            <a:r>
              <a:rPr lang="pt-BR" sz="2000" kern="150" dirty="0">
                <a:solidFill>
                  <a:schemeClr val="accent1"/>
                </a:solidFill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elaborar, conjuntamente com a unidade da RFB de sua circunscrição, cronograma de expedição de avisos de cobrança; e</a:t>
            </a:r>
          </a:p>
          <a:p>
            <a:pPr marL="685800" algn="just">
              <a:spcAft>
                <a:spcPts val="700"/>
              </a:spcAft>
              <a:buFont typeface="Wingdings" panose="05000000000000000000" pitchFamily="2" charset="2"/>
              <a:buChar char="Ø"/>
            </a:pPr>
            <a:r>
              <a:rPr lang="pt-BR" sz="2000" kern="150" dirty="0">
                <a:solidFill>
                  <a:schemeClr val="accent1"/>
                </a:solidFill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arcar com os custos:</a:t>
            </a:r>
          </a:p>
          <a:p>
            <a:pPr lvl="1" indent="0" algn="just">
              <a:spcAft>
                <a:spcPts val="700"/>
              </a:spcAft>
              <a:buNone/>
            </a:pPr>
            <a:r>
              <a:rPr lang="pt-BR" sz="1800" kern="150" dirty="0">
                <a:solidFill>
                  <a:schemeClr val="accent1"/>
                </a:solidFill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a) do treinamento de seus servidores; e</a:t>
            </a:r>
          </a:p>
          <a:p>
            <a:pPr lvl="1" indent="0" algn="just">
              <a:spcAft>
                <a:spcPts val="700"/>
              </a:spcAft>
              <a:buNone/>
            </a:pPr>
            <a:r>
              <a:rPr lang="pt-BR" sz="1800" kern="150" dirty="0">
                <a:solidFill>
                  <a:schemeClr val="accent1"/>
                </a:solidFill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b) da expedição de notificação de lançamento, intimação, avisos e outros documentos.</a:t>
            </a:r>
          </a:p>
          <a:p>
            <a:pPr indent="600075" algn="just">
              <a:lnSpc>
                <a:spcPts val="1350"/>
              </a:lnSpc>
              <a:spcAft>
                <a:spcPts val="700"/>
              </a:spcAft>
            </a:pPr>
            <a:endParaRPr lang="pt-BR" sz="18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F6DBFB-3BBE-4442-9CA5-98218A05E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4885" y="5654674"/>
            <a:ext cx="832650" cy="100234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5EE5073-6132-4CFC-93D2-E83FF0D5B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05" y="5803844"/>
            <a:ext cx="1350010" cy="89805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E275642-C68A-4BD2-A276-AE87A3E0D85A}"/>
              </a:ext>
            </a:extLst>
          </p:cNvPr>
          <p:cNvSpPr txBox="1"/>
          <p:nvPr/>
        </p:nvSpPr>
        <p:spPr>
          <a:xfrm>
            <a:off x="9782175" y="163014"/>
            <a:ext cx="2245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II Webinar ITR</a:t>
            </a:r>
          </a:p>
          <a:p>
            <a:pPr algn="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5081955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5828A2C-7319-4EA7-8B79-E1A2AA0A3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816" y="1013486"/>
            <a:ext cx="3367359" cy="4641188"/>
          </a:xfrm>
        </p:spPr>
        <p:txBody>
          <a:bodyPr anchor="ctr">
            <a:normAutofit fontScale="90000"/>
          </a:bodyPr>
          <a:lstStyle/>
          <a:p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r>
              <a:rPr lang="pt-BR" sz="4000" b="1" dirty="0"/>
              <a:t>Das condições para a execução do  convênio e denúncia</a:t>
            </a:r>
            <a:br>
              <a:rPr lang="pt-BR" sz="4000" dirty="0"/>
            </a:br>
            <a:br>
              <a:rPr lang="pt-BR" sz="4000" dirty="0"/>
            </a:br>
            <a:r>
              <a:rPr lang="pt-BR" sz="4000" b="1" dirty="0"/>
              <a:t>IN RFB nº 1.640/2016</a:t>
            </a:r>
            <a:br>
              <a:rPr lang="pt-BR" sz="4000" b="1" dirty="0"/>
            </a:br>
            <a:r>
              <a:rPr lang="pt-BR" sz="4000" b="1" dirty="0"/>
              <a:t>Art. 18, 19 e 20</a:t>
            </a:r>
            <a:br>
              <a:rPr lang="pt-BR" sz="4000" b="1" dirty="0"/>
            </a:b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endParaRPr lang="pt-BR" sz="4000" dirty="0"/>
          </a:p>
        </p:txBody>
      </p:sp>
      <p:sp>
        <p:nvSpPr>
          <p:cNvPr id="38" name="Espaço Reservado para Conteúdo 6">
            <a:extLst>
              <a:ext uri="{FF2B5EF4-FFF2-40B4-BE49-F238E27FC236}">
                <a16:creationId xmlns:a16="http://schemas.microsoft.com/office/drawing/2014/main" id="{6277041A-C5D6-4A87-B87A-E9BA51D89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660" y="810714"/>
            <a:ext cx="4975480" cy="3048001"/>
          </a:xfrm>
        </p:spPr>
        <p:txBody>
          <a:bodyPr anchor="t">
            <a:noAutofit/>
          </a:bodyPr>
          <a:lstStyle/>
          <a:p>
            <a:pPr indent="600075" algn="just">
              <a:spcAft>
                <a:spcPts val="700"/>
              </a:spcAft>
            </a:pPr>
            <a:r>
              <a:rPr lang="pt-BR" sz="2400" kern="150" dirty="0">
                <a:solidFill>
                  <a:srgbClr val="92D050"/>
                </a:solidFill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A RFB realiza anualmente a verificação da manutenção dos requisitos listados no Art. 17 em todos os convênios vigentes.</a:t>
            </a:r>
          </a:p>
          <a:p>
            <a:pPr indent="600075" algn="just">
              <a:spcAft>
                <a:spcPts val="700"/>
              </a:spcAft>
            </a:pPr>
            <a:r>
              <a:rPr lang="pt-BR" sz="2400" kern="150" dirty="0">
                <a:solidFill>
                  <a:srgbClr val="92D050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Dessas análises podem gerar intimações aos municípios e caso seja feita a constatação do não cumprimento dos requisitos, os convênios seguirão para a denúncia.</a:t>
            </a:r>
            <a:endParaRPr lang="pt-BR" sz="2400" kern="150" dirty="0">
              <a:solidFill>
                <a:srgbClr val="92D050"/>
              </a:solidFill>
              <a:effectLst/>
              <a:latin typeface="+mj-lt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F6DBFB-3BBE-4442-9CA5-98218A05E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4885" y="5654674"/>
            <a:ext cx="832650" cy="100234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5EE5073-6132-4CFC-93D2-E83FF0D5B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05" y="5803844"/>
            <a:ext cx="1350010" cy="89805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E275642-C68A-4BD2-A276-AE87A3E0D85A}"/>
              </a:ext>
            </a:extLst>
          </p:cNvPr>
          <p:cNvSpPr txBox="1"/>
          <p:nvPr/>
        </p:nvSpPr>
        <p:spPr>
          <a:xfrm>
            <a:off x="9782175" y="163014"/>
            <a:ext cx="2245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II Webinar ITR</a:t>
            </a:r>
          </a:p>
          <a:p>
            <a:pPr algn="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2803266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5828A2C-7319-4EA7-8B79-E1A2AA0A3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816" y="1013486"/>
            <a:ext cx="3367359" cy="4641188"/>
          </a:xfrm>
        </p:spPr>
        <p:txBody>
          <a:bodyPr anchor="ctr">
            <a:normAutofit fontScale="90000"/>
          </a:bodyPr>
          <a:lstStyle/>
          <a:p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r>
              <a:rPr lang="pt-BR" sz="4000" b="1" dirty="0"/>
              <a:t>Da manutenção do convenio</a:t>
            </a:r>
            <a:br>
              <a:rPr lang="pt-BR" sz="4000" dirty="0"/>
            </a:br>
            <a:br>
              <a:rPr lang="pt-BR" sz="4000" dirty="0"/>
            </a:br>
            <a:r>
              <a:rPr lang="pt-BR" sz="4000" b="1" dirty="0"/>
              <a:t>IN RFB nº 1.640/2016</a:t>
            </a: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endParaRPr lang="pt-BR" sz="4000" dirty="0"/>
          </a:p>
        </p:txBody>
      </p:sp>
      <p:sp>
        <p:nvSpPr>
          <p:cNvPr id="38" name="Espaço Reservado para Conteúdo 6">
            <a:extLst>
              <a:ext uri="{FF2B5EF4-FFF2-40B4-BE49-F238E27FC236}">
                <a16:creationId xmlns:a16="http://schemas.microsoft.com/office/drawing/2014/main" id="{6277041A-C5D6-4A87-B87A-E9BA51D89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135" y="1544139"/>
            <a:ext cx="4975480" cy="3048001"/>
          </a:xfrm>
        </p:spPr>
        <p:txBody>
          <a:bodyPr anchor="t">
            <a:noAutofit/>
          </a:bodyPr>
          <a:lstStyle/>
          <a:p>
            <a:pPr indent="600075" algn="just">
              <a:spcAft>
                <a:spcPts val="700"/>
              </a:spcAft>
            </a:pPr>
            <a:r>
              <a:rPr lang="pt-BR" sz="2400" kern="150" dirty="0">
                <a:solidFill>
                  <a:srgbClr val="92D050"/>
                </a:solidFill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Manter servidor(es) </a:t>
            </a:r>
            <a:r>
              <a:rPr lang="pt-BR" sz="2400" kern="150" dirty="0">
                <a:solidFill>
                  <a:srgbClr val="92D050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capacita</a:t>
            </a:r>
            <a:r>
              <a:rPr lang="pt-BR" sz="2400" kern="150" dirty="0">
                <a:solidFill>
                  <a:srgbClr val="92D050"/>
                </a:solidFill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dos e cadastrados no Sistema de Fiscalização e Cobrança do ITR;</a:t>
            </a:r>
          </a:p>
          <a:p>
            <a:pPr indent="600075" algn="just">
              <a:spcAft>
                <a:spcPts val="700"/>
              </a:spcAft>
            </a:pPr>
            <a:r>
              <a:rPr lang="pt-BR" sz="2400" kern="150" dirty="0">
                <a:solidFill>
                  <a:srgbClr val="92D050"/>
                </a:solidFill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Trabalhar os </a:t>
            </a:r>
            <a:r>
              <a:rPr lang="pt-BR" sz="2400" kern="150" dirty="0">
                <a:solidFill>
                  <a:srgbClr val="92D050"/>
                </a:solidFill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lotes de malha que são liberados referentes a cada ano exercício da DITR.</a:t>
            </a:r>
            <a:endParaRPr lang="pt-BR" sz="2400" kern="150" dirty="0">
              <a:solidFill>
                <a:srgbClr val="92D050"/>
              </a:solidFill>
              <a:effectLst/>
              <a:latin typeface="+mj-lt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600075" algn="just">
              <a:spcAft>
                <a:spcPts val="700"/>
              </a:spcAft>
            </a:pPr>
            <a:endParaRPr lang="pt-BR" sz="2400" kern="150" dirty="0">
              <a:solidFill>
                <a:srgbClr val="92D050"/>
              </a:solidFill>
              <a:effectLst/>
              <a:latin typeface="+mj-lt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F6DBFB-3BBE-4442-9CA5-98218A05E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4885" y="5654674"/>
            <a:ext cx="832650" cy="100234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5EE5073-6132-4CFC-93D2-E83FF0D5B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05" y="5803844"/>
            <a:ext cx="1350010" cy="89805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E275642-C68A-4BD2-A276-AE87A3E0D85A}"/>
              </a:ext>
            </a:extLst>
          </p:cNvPr>
          <p:cNvSpPr txBox="1"/>
          <p:nvPr/>
        </p:nvSpPr>
        <p:spPr>
          <a:xfrm>
            <a:off x="9782175" y="163014"/>
            <a:ext cx="2245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II Webinar ITR</a:t>
            </a:r>
          </a:p>
          <a:p>
            <a:pPr algn="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974803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658E29B-A2B9-434B-B1B2-8FFF491770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08" r="19182" b="1"/>
          <a:stretch/>
        </p:blipFill>
        <p:spPr>
          <a:xfrm>
            <a:off x="332012" y="4493"/>
            <a:ext cx="5062280" cy="3429000"/>
          </a:xfrm>
          <a:custGeom>
            <a:avLst/>
            <a:gdLst/>
            <a:ahLst/>
            <a:cxnLst/>
            <a:rect l="l" t="t" r="r" b="b"/>
            <a:pathLst>
              <a:path w="5062280" h="3429000">
                <a:moveTo>
                  <a:pt x="509916" y="0"/>
                </a:moveTo>
                <a:lnTo>
                  <a:pt x="5062280" y="0"/>
                </a:lnTo>
                <a:lnTo>
                  <a:pt x="5062280" y="21851"/>
                </a:lnTo>
                <a:lnTo>
                  <a:pt x="4549416" y="3429000"/>
                </a:lnTo>
                <a:lnTo>
                  <a:pt x="0" y="3429000"/>
                </a:lnTo>
                <a:close/>
              </a:path>
            </a:pathLst>
          </a:cu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EC607CC-319E-425D-8A0C-EC6E84F6C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2012" y="3433493"/>
            <a:ext cx="4549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3DA38817-A786-43ED-8295-4B8A44E3C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4885" y="5654674"/>
            <a:ext cx="832650" cy="100234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58773BAD-9334-4576-A015-3237EBBD1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40" y="5199697"/>
            <a:ext cx="2190750" cy="1457325"/>
          </a:xfrm>
          <a:prstGeom prst="rect">
            <a:avLst/>
          </a:prstGeom>
        </p:spPr>
      </p:pic>
      <p:sp>
        <p:nvSpPr>
          <p:cNvPr id="11" name="Título 5">
            <a:extLst>
              <a:ext uri="{FF2B5EF4-FFF2-40B4-BE49-F238E27FC236}">
                <a16:creationId xmlns:a16="http://schemas.microsoft.com/office/drawing/2014/main" id="{071DABFB-8407-4A6E-922D-511037992730}"/>
              </a:ext>
            </a:extLst>
          </p:cNvPr>
          <p:cNvSpPr txBox="1">
            <a:spLocks/>
          </p:cNvSpPr>
          <p:nvPr/>
        </p:nvSpPr>
        <p:spPr>
          <a:xfrm>
            <a:off x="-2290231" y="2135824"/>
            <a:ext cx="6462183" cy="4521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b="1" dirty="0"/>
              <a:t>Convênios ITR</a:t>
            </a:r>
            <a:br>
              <a:rPr lang="pt-BR" sz="4000" b="1" dirty="0"/>
            </a:br>
            <a:r>
              <a:rPr lang="pt-BR" sz="4000" b="1" dirty="0"/>
              <a:t>Base normativa</a:t>
            </a:r>
          </a:p>
        </p:txBody>
      </p:sp>
      <p:graphicFrame>
        <p:nvGraphicFramePr>
          <p:cNvPr id="25" name="Espaço Reservado para Conteúdo 6">
            <a:extLst>
              <a:ext uri="{FF2B5EF4-FFF2-40B4-BE49-F238E27FC236}">
                <a16:creationId xmlns:a16="http://schemas.microsoft.com/office/drawing/2014/main" id="{9EF1070F-82C8-461E-A63B-EC067CA557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1852205"/>
              </p:ext>
            </p:extLst>
          </p:nvPr>
        </p:nvGraphicFramePr>
        <p:xfrm>
          <a:off x="5621195" y="1002114"/>
          <a:ext cx="5102051" cy="5224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974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2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2D0261-FC6B-47B2-A7B9-2C6DEADE4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10" y="2310901"/>
            <a:ext cx="4512989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Material e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orientações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disponíveis</a:t>
            </a:r>
            <a:r>
              <a:rPr lang="en-US" sz="4000" dirty="0">
                <a:solidFill>
                  <a:srgbClr val="92D050"/>
                </a:solidFill>
              </a:rPr>
              <a:t>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CF7DA99-AFFA-42F7-B4D1-D4BE77E23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175" y="1903787"/>
            <a:ext cx="6526146" cy="304195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84A34CF6-9C2E-49E8-8BB9-85D092804854}"/>
              </a:ext>
            </a:extLst>
          </p:cNvPr>
          <p:cNvSpPr txBox="1"/>
          <p:nvPr/>
        </p:nvSpPr>
        <p:spPr>
          <a:xfrm>
            <a:off x="3822329" y="1806313"/>
            <a:ext cx="5424112" cy="3208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81B6B21-1502-4FCD-B1D9-D8479ADF7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4885" y="5654674"/>
            <a:ext cx="832650" cy="100234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D0A65D3-B6AB-4571-99E7-B0D73303A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05" y="5803844"/>
            <a:ext cx="1350010" cy="898050"/>
          </a:xfrm>
          <a:prstGeom prst="rect">
            <a:avLst/>
          </a:prstGeom>
        </p:spPr>
      </p:pic>
      <p:sp>
        <p:nvSpPr>
          <p:cNvPr id="61" name="CaixaDeTexto 60">
            <a:extLst>
              <a:ext uri="{FF2B5EF4-FFF2-40B4-BE49-F238E27FC236}">
                <a16:creationId xmlns:a16="http://schemas.microsoft.com/office/drawing/2014/main" id="{9FA4C539-AF41-4DFD-821B-46763CF82C15}"/>
              </a:ext>
            </a:extLst>
          </p:cNvPr>
          <p:cNvSpPr txBox="1"/>
          <p:nvPr/>
        </p:nvSpPr>
        <p:spPr>
          <a:xfrm>
            <a:off x="9782175" y="163014"/>
            <a:ext cx="2245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II Webinar ITR</a:t>
            </a:r>
          </a:p>
          <a:p>
            <a:pPr algn="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5787514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2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2D0261-FC6B-47B2-A7B9-2C6DEADE4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10" y="2310901"/>
            <a:ext cx="4512989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Material e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orientações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disponíveis</a:t>
            </a:r>
            <a:r>
              <a:rPr lang="en-US" sz="4000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4A34CF6-9C2E-49E8-8BB9-85D092804854}"/>
              </a:ext>
            </a:extLst>
          </p:cNvPr>
          <p:cNvSpPr txBox="1"/>
          <p:nvPr/>
        </p:nvSpPr>
        <p:spPr>
          <a:xfrm>
            <a:off x="3822329" y="1806313"/>
            <a:ext cx="5424112" cy="3208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81B6B21-1502-4FCD-B1D9-D8479ADF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4885" y="5654674"/>
            <a:ext cx="832650" cy="100234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D0A65D3-B6AB-4571-99E7-B0D73303A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05" y="5803844"/>
            <a:ext cx="1350010" cy="898050"/>
          </a:xfrm>
          <a:prstGeom prst="rect">
            <a:avLst/>
          </a:prstGeom>
        </p:spPr>
      </p:pic>
      <p:sp>
        <p:nvSpPr>
          <p:cNvPr id="61" name="CaixaDeTexto 60">
            <a:extLst>
              <a:ext uri="{FF2B5EF4-FFF2-40B4-BE49-F238E27FC236}">
                <a16:creationId xmlns:a16="http://schemas.microsoft.com/office/drawing/2014/main" id="{9FA4C539-AF41-4DFD-821B-46763CF82C15}"/>
              </a:ext>
            </a:extLst>
          </p:cNvPr>
          <p:cNvSpPr txBox="1"/>
          <p:nvPr/>
        </p:nvSpPr>
        <p:spPr>
          <a:xfrm>
            <a:off x="9782175" y="163014"/>
            <a:ext cx="2245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II Webinar ITR</a:t>
            </a:r>
          </a:p>
          <a:p>
            <a:pPr algn="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2021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589EE04-85A7-4F61-B93E-ED860D73F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102" y="1131293"/>
            <a:ext cx="6581608" cy="455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620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magem 1">
            <a:extLst>
              <a:ext uri="{FF2B5EF4-FFF2-40B4-BE49-F238E27FC236}">
                <a16:creationId xmlns:a16="http://schemas.microsoft.com/office/drawing/2014/main" id="{20BB9B1F-0BAA-4587-AE93-52FE372AD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" y="793694"/>
            <a:ext cx="9677401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83EA106-7456-46B6-84FE-749CBF4A5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52" y="5765744"/>
            <a:ext cx="1350010" cy="89805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A668945-9CE8-4A31-828B-89BC5042D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4885" y="5654674"/>
            <a:ext cx="832650" cy="100234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E425C58-6281-4330-B8AA-C19C2574A42E}"/>
              </a:ext>
            </a:extLst>
          </p:cNvPr>
          <p:cNvSpPr txBox="1"/>
          <p:nvPr/>
        </p:nvSpPr>
        <p:spPr>
          <a:xfrm>
            <a:off x="9782175" y="163014"/>
            <a:ext cx="2245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II Webinar ITR</a:t>
            </a:r>
          </a:p>
          <a:p>
            <a:pPr algn="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6361075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2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2D0261-FC6B-47B2-A7B9-2C6DEADE4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70" y="1946705"/>
            <a:ext cx="4736729" cy="222773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dirty="0">
                <a:solidFill>
                  <a:srgbClr val="92D050"/>
                </a:solidFill>
              </a:rPr>
              <a:t>Canal de </a:t>
            </a:r>
            <a:r>
              <a:rPr lang="en-US" sz="4000" b="1" dirty="0" err="1">
                <a:solidFill>
                  <a:srgbClr val="92D050"/>
                </a:solidFill>
              </a:rPr>
              <a:t>comunicação</a:t>
            </a:r>
            <a:r>
              <a:rPr lang="en-US" sz="4000" b="1" dirty="0">
                <a:solidFill>
                  <a:srgbClr val="92D050"/>
                </a:solidFill>
              </a:rPr>
              <a:t>: equipeitr@rfb.gov.br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4A34CF6-9C2E-49E8-8BB9-85D092804854}"/>
              </a:ext>
            </a:extLst>
          </p:cNvPr>
          <p:cNvSpPr txBox="1"/>
          <p:nvPr/>
        </p:nvSpPr>
        <p:spPr>
          <a:xfrm>
            <a:off x="3822329" y="1806313"/>
            <a:ext cx="5424112" cy="3208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81B6B21-1502-4FCD-B1D9-D8479ADF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4885" y="5654674"/>
            <a:ext cx="832650" cy="100234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D0A65D3-B6AB-4571-99E7-B0D73303A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05" y="5803844"/>
            <a:ext cx="1350010" cy="898050"/>
          </a:xfrm>
          <a:prstGeom prst="rect">
            <a:avLst/>
          </a:prstGeom>
        </p:spPr>
      </p:pic>
      <p:sp>
        <p:nvSpPr>
          <p:cNvPr id="61" name="CaixaDeTexto 60">
            <a:extLst>
              <a:ext uri="{FF2B5EF4-FFF2-40B4-BE49-F238E27FC236}">
                <a16:creationId xmlns:a16="http://schemas.microsoft.com/office/drawing/2014/main" id="{9FA4C539-AF41-4DFD-821B-46763CF82C15}"/>
              </a:ext>
            </a:extLst>
          </p:cNvPr>
          <p:cNvSpPr txBox="1"/>
          <p:nvPr/>
        </p:nvSpPr>
        <p:spPr>
          <a:xfrm>
            <a:off x="9782175" y="163014"/>
            <a:ext cx="2245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II Webinar ITR</a:t>
            </a:r>
          </a:p>
          <a:p>
            <a:pPr algn="r"/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2021</a:t>
            </a: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D9DB4468-5C7F-4EFD-A2C1-E9944E31C923}"/>
              </a:ext>
            </a:extLst>
          </p:cNvPr>
          <p:cNvSpPr txBox="1">
            <a:spLocks/>
          </p:cNvSpPr>
          <p:nvPr/>
        </p:nvSpPr>
        <p:spPr>
          <a:xfrm>
            <a:off x="8090107" y="2233021"/>
            <a:ext cx="4512989" cy="2227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dirty="0" err="1">
                <a:solidFill>
                  <a:srgbClr val="92D050"/>
                </a:solidFill>
              </a:rPr>
              <a:t>Obrigada</a:t>
            </a:r>
            <a:r>
              <a:rPr lang="en-US" sz="4800" dirty="0">
                <a:solidFill>
                  <a:srgbClr val="92D05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25457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658E29B-A2B9-434B-B1B2-8FFF491770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08" r="19182" b="1"/>
          <a:stretch/>
        </p:blipFill>
        <p:spPr>
          <a:xfrm>
            <a:off x="332012" y="4493"/>
            <a:ext cx="5062280" cy="3429000"/>
          </a:xfrm>
          <a:custGeom>
            <a:avLst/>
            <a:gdLst/>
            <a:ahLst/>
            <a:cxnLst/>
            <a:rect l="l" t="t" r="r" b="b"/>
            <a:pathLst>
              <a:path w="5062280" h="3429000">
                <a:moveTo>
                  <a:pt x="509916" y="0"/>
                </a:moveTo>
                <a:lnTo>
                  <a:pt x="5062280" y="0"/>
                </a:lnTo>
                <a:lnTo>
                  <a:pt x="5062280" y="21851"/>
                </a:lnTo>
                <a:lnTo>
                  <a:pt x="4549416" y="3429000"/>
                </a:lnTo>
                <a:lnTo>
                  <a:pt x="0" y="3429000"/>
                </a:lnTo>
                <a:close/>
              </a:path>
            </a:pathLst>
          </a:custGeom>
        </p:spPr>
      </p:pic>
      <p:cxnSp>
        <p:nvCxnSpPr>
          <p:cNvPr id="47" name="Straight Connector 22">
            <a:extLst>
              <a:ext uri="{FF2B5EF4-FFF2-40B4-BE49-F238E27FC236}">
                <a16:creationId xmlns:a16="http://schemas.microsoft.com/office/drawing/2014/main" id="{2EC607CC-319E-425D-8A0C-EC6E84F6C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2012" y="3433493"/>
            <a:ext cx="4549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3DA38817-A786-43ED-8295-4B8A44E3C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4885" y="5654674"/>
            <a:ext cx="832650" cy="100234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58773BAD-9334-4576-A015-3237EBBD1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40" y="5199697"/>
            <a:ext cx="2190750" cy="1457325"/>
          </a:xfrm>
          <a:prstGeom prst="rect">
            <a:avLst/>
          </a:prstGeom>
        </p:spPr>
      </p:pic>
      <p:sp>
        <p:nvSpPr>
          <p:cNvPr id="9" name="Título 5">
            <a:extLst>
              <a:ext uri="{FF2B5EF4-FFF2-40B4-BE49-F238E27FC236}">
                <a16:creationId xmlns:a16="http://schemas.microsoft.com/office/drawing/2014/main" id="{F50A5A02-B87E-4D67-914A-60F1DD50BD88}"/>
              </a:ext>
            </a:extLst>
          </p:cNvPr>
          <p:cNvSpPr txBox="1">
            <a:spLocks/>
          </p:cNvSpPr>
          <p:nvPr/>
        </p:nvSpPr>
        <p:spPr>
          <a:xfrm>
            <a:off x="421729" y="3676650"/>
            <a:ext cx="4549408" cy="252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11100" dirty="0"/>
              <a:t>Requisitos para a celebração</a:t>
            </a:r>
            <a:br>
              <a:rPr lang="pt-BR" sz="11100" dirty="0"/>
            </a:br>
            <a:br>
              <a:rPr lang="pt-BR" sz="11100" dirty="0"/>
            </a:br>
            <a:r>
              <a:rPr lang="pt-BR" sz="11100" dirty="0"/>
              <a:t>IN RFB nº 1.640/2016</a:t>
            </a: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endParaRPr lang="pt-BR" sz="4000" dirty="0"/>
          </a:p>
        </p:txBody>
      </p:sp>
      <p:graphicFrame>
        <p:nvGraphicFramePr>
          <p:cNvPr id="48" name="Espaço Reservado para Conteúdo 6">
            <a:extLst>
              <a:ext uri="{FF2B5EF4-FFF2-40B4-BE49-F238E27FC236}">
                <a16:creationId xmlns:a16="http://schemas.microsoft.com/office/drawing/2014/main" id="{3D5B2229-F166-4CDC-9091-91ED2C03A5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7429638"/>
              </p:ext>
            </p:extLst>
          </p:nvPr>
        </p:nvGraphicFramePr>
        <p:xfrm>
          <a:off x="5659285" y="355931"/>
          <a:ext cx="4975480" cy="6146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79766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658E29B-A2B9-434B-B1B2-8FFF491770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08" r="19182" b="1"/>
          <a:stretch/>
        </p:blipFill>
        <p:spPr>
          <a:xfrm>
            <a:off x="332012" y="4493"/>
            <a:ext cx="5062280" cy="3429000"/>
          </a:xfrm>
          <a:custGeom>
            <a:avLst/>
            <a:gdLst/>
            <a:ahLst/>
            <a:cxnLst/>
            <a:rect l="l" t="t" r="r" b="b"/>
            <a:pathLst>
              <a:path w="5062280" h="3429000">
                <a:moveTo>
                  <a:pt x="509916" y="0"/>
                </a:moveTo>
                <a:lnTo>
                  <a:pt x="5062280" y="0"/>
                </a:lnTo>
                <a:lnTo>
                  <a:pt x="5062280" y="21851"/>
                </a:lnTo>
                <a:lnTo>
                  <a:pt x="4549416" y="3429000"/>
                </a:lnTo>
                <a:lnTo>
                  <a:pt x="0" y="3429000"/>
                </a:lnTo>
                <a:close/>
              </a:path>
            </a:pathLst>
          </a:custGeom>
        </p:spPr>
      </p:pic>
      <p:cxnSp>
        <p:nvCxnSpPr>
          <p:cNvPr id="47" name="Straight Connector 22">
            <a:extLst>
              <a:ext uri="{FF2B5EF4-FFF2-40B4-BE49-F238E27FC236}">
                <a16:creationId xmlns:a16="http://schemas.microsoft.com/office/drawing/2014/main" id="{2EC607CC-319E-425D-8A0C-EC6E84F6C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2012" y="3433493"/>
            <a:ext cx="4549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3DA38817-A786-43ED-8295-4B8A44E3C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4885" y="5654674"/>
            <a:ext cx="832650" cy="100234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58773BAD-9334-4576-A015-3237EBBD1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40" y="5199697"/>
            <a:ext cx="2190750" cy="1457325"/>
          </a:xfrm>
          <a:prstGeom prst="rect">
            <a:avLst/>
          </a:prstGeom>
        </p:spPr>
      </p:pic>
      <p:sp>
        <p:nvSpPr>
          <p:cNvPr id="8" name="Título 5">
            <a:extLst>
              <a:ext uri="{FF2B5EF4-FFF2-40B4-BE49-F238E27FC236}">
                <a16:creationId xmlns:a16="http://schemas.microsoft.com/office/drawing/2014/main" id="{AE63794D-ECD2-45D8-A808-83993D62A4EF}"/>
              </a:ext>
            </a:extLst>
          </p:cNvPr>
          <p:cNvSpPr txBox="1">
            <a:spLocks/>
          </p:cNvSpPr>
          <p:nvPr/>
        </p:nvSpPr>
        <p:spPr>
          <a:xfrm>
            <a:off x="394423" y="3574760"/>
            <a:ext cx="4888777" cy="2479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4600" b="1" dirty="0"/>
              <a:t>Requisitos para a celebração</a:t>
            </a:r>
            <a:br>
              <a:rPr lang="pt-BR" sz="4600" b="1" dirty="0"/>
            </a:br>
            <a:br>
              <a:rPr lang="pt-BR" sz="4600" b="1" dirty="0"/>
            </a:br>
            <a:r>
              <a:rPr lang="pt-BR" sz="4600" b="1" dirty="0"/>
              <a:t>	IN RFB nº 1.640/2016</a:t>
            </a:r>
            <a:br>
              <a:rPr lang="pt-BR" sz="4600" b="1" dirty="0"/>
            </a:br>
            <a:br>
              <a:rPr lang="pt-BR" sz="4600" b="1" dirty="0"/>
            </a:br>
            <a:r>
              <a:rPr lang="pt-BR" sz="4600" b="1" dirty="0"/>
              <a:t>	Resolução CGITR nº 1/2019</a:t>
            </a: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endParaRPr lang="pt-BR" sz="4000" dirty="0"/>
          </a:p>
        </p:txBody>
      </p:sp>
      <p:sp>
        <p:nvSpPr>
          <p:cNvPr id="10" name="Espaço Reservado para Conteúdo 6">
            <a:extLst>
              <a:ext uri="{FF2B5EF4-FFF2-40B4-BE49-F238E27FC236}">
                <a16:creationId xmlns:a16="http://schemas.microsoft.com/office/drawing/2014/main" id="{E5FE7198-E600-43F7-8CEE-7FDDC35C6E8C}"/>
              </a:ext>
            </a:extLst>
          </p:cNvPr>
          <p:cNvSpPr txBox="1">
            <a:spLocks/>
          </p:cNvSpPr>
          <p:nvPr/>
        </p:nvSpPr>
        <p:spPr>
          <a:xfrm>
            <a:off x="5283200" y="192689"/>
            <a:ext cx="4958080" cy="5861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anose="05000000000000000000" pitchFamily="2" charset="2"/>
              <a:buChar char="Ø"/>
            </a:pPr>
            <a:endParaRPr lang="pt-BR" sz="2000" kern="150" dirty="0">
              <a:solidFill>
                <a:srgbClr val="92D050"/>
              </a:solidFill>
              <a:latin typeface="+mj-lt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l"/>
            <a:r>
              <a:rPr lang="pt-BR" sz="3200" dirty="0">
                <a:solidFill>
                  <a:srgbClr val="92D050"/>
                </a:solidFill>
              </a:rPr>
              <a:t>Assinatura eletrônicas dos documentos: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pt-BR" sz="3200" dirty="0">
                <a:solidFill>
                  <a:srgbClr val="92D050"/>
                </a:solidFill>
              </a:rPr>
              <a:t>Termo de Opção (RS CGITR nº1/2019)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pt-BR" sz="3200" dirty="0">
                <a:solidFill>
                  <a:srgbClr val="92D050"/>
                </a:solidFill>
              </a:rPr>
              <a:t>Termo de Indicação de Servidores (Anexo III)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pt-BR" sz="3200" dirty="0">
                <a:solidFill>
                  <a:srgbClr val="92D050"/>
                </a:solidFill>
              </a:rPr>
              <a:t>Modelo de Convênio (Anexos I e II)</a:t>
            </a:r>
          </a:p>
          <a:p>
            <a:pPr algn="l">
              <a:buFont typeface="Wingdings" panose="05000000000000000000" pitchFamily="2" charset="2"/>
              <a:buChar char="Ø"/>
            </a:pPr>
            <a:endParaRPr lang="pt-BR" sz="3200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C64293E-44BC-42EF-B54A-4814554E5D36}"/>
              </a:ext>
            </a:extLst>
          </p:cNvPr>
          <p:cNvSpPr/>
          <p:nvPr/>
        </p:nvSpPr>
        <p:spPr>
          <a:xfrm>
            <a:off x="2693001" y="5803844"/>
            <a:ext cx="65492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Sit. da Solicitação de Convênio =&gt; ASSINADO</a:t>
            </a:r>
            <a:endParaRPr lang="pt-BR" sz="2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r>
              <a:rPr lang="pt-BR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Sit. de indicação do servidor =&gt; INDICADO</a:t>
            </a:r>
            <a:endParaRPr lang="pt-BR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2057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F8DED1C-0A84-4478-9380-58F4CED19AB1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3147527" cy="5431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b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Como fazer para solicitar a celebração do convênio ITR?</a:t>
            </a:r>
            <a:r>
              <a:rPr lang="en-US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E64398-A3A7-4160-9A4A-065081F84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6462" y="604243"/>
            <a:ext cx="5217539" cy="32053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>
                <a:solidFill>
                  <a:srgbClr val="92D050"/>
                </a:solidFill>
              </a:rPr>
              <a:t>Acessar</a:t>
            </a:r>
            <a:r>
              <a:rPr lang="en-US" sz="2400" dirty="0">
                <a:solidFill>
                  <a:srgbClr val="92D050"/>
                </a:solidFill>
              </a:rPr>
              <a:t> o </a:t>
            </a:r>
            <a:r>
              <a:rPr lang="en-US" sz="2400" dirty="0" err="1">
                <a:solidFill>
                  <a:srgbClr val="92D050"/>
                </a:solidFill>
              </a:rPr>
              <a:t>ambiente</a:t>
            </a:r>
            <a:r>
              <a:rPr lang="en-US" sz="2400" dirty="0">
                <a:solidFill>
                  <a:srgbClr val="92D050"/>
                </a:solidFill>
              </a:rPr>
              <a:t> e-CAC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42A2557-40C3-47CC-A1F8-744A13F80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150" y="1483552"/>
            <a:ext cx="2492970" cy="194544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8CC2EE5-F6C6-4D79-BAD7-097B85F5E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282" y="4234074"/>
            <a:ext cx="5005719" cy="153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64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F8DED1C-0A84-4478-9380-58F4CED19AB1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3147527" cy="5431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b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Como fazer para solicitar a celebração do convênio ITR?</a:t>
            </a:r>
            <a:r>
              <a:rPr lang="en-US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E64398-A3A7-4160-9A4A-065081F84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6462" y="604243"/>
            <a:ext cx="5217539" cy="32053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 err="1">
                <a:solidFill>
                  <a:srgbClr val="92D050"/>
                </a:solidFill>
              </a:rPr>
              <a:t>Ir</a:t>
            </a:r>
            <a:r>
              <a:rPr lang="en-US" sz="2800" dirty="0">
                <a:solidFill>
                  <a:srgbClr val="92D050"/>
                </a:solidFill>
              </a:rPr>
              <a:t> na “</a:t>
            </a:r>
            <a:r>
              <a:rPr lang="en-US" sz="2800" dirty="0" err="1">
                <a:solidFill>
                  <a:srgbClr val="92D050"/>
                </a:solidFill>
              </a:rPr>
              <a:t>Opção</a:t>
            </a:r>
            <a:r>
              <a:rPr lang="en-US" sz="2800" dirty="0">
                <a:solidFill>
                  <a:srgbClr val="92D050"/>
                </a:solidFill>
              </a:rPr>
              <a:t> </a:t>
            </a:r>
            <a:r>
              <a:rPr lang="en-US" sz="2800" dirty="0" err="1">
                <a:solidFill>
                  <a:srgbClr val="92D050"/>
                </a:solidFill>
              </a:rPr>
              <a:t>Convênio</a:t>
            </a:r>
            <a:r>
              <a:rPr lang="en-US" sz="2800" dirty="0">
                <a:solidFill>
                  <a:srgbClr val="92D050"/>
                </a:solidFill>
              </a:rPr>
              <a:t> ITR-</a:t>
            </a:r>
            <a:r>
              <a:rPr lang="en-US" sz="2800" dirty="0" err="1">
                <a:solidFill>
                  <a:srgbClr val="92D050"/>
                </a:solidFill>
              </a:rPr>
              <a:t>Município</a:t>
            </a:r>
            <a:endParaRPr lang="en-US" sz="2800" dirty="0">
              <a:solidFill>
                <a:srgbClr val="92D050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B7E3319-7BDE-4447-9127-C2684C8C6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180" y="4048918"/>
            <a:ext cx="2344051" cy="199244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42A2557-40C3-47CC-A1F8-744A13F80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632" y="1684816"/>
            <a:ext cx="2492970" cy="194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6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F8DED1C-0A84-4478-9380-58F4CED19AB1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2938468" cy="5431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b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Como fazer para solicitar a celebração do convênio ITR?</a:t>
            </a:r>
            <a:r>
              <a:rPr lang="en-US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E64398-A3A7-4160-9A4A-065081F84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889" y="609602"/>
            <a:ext cx="5424112" cy="320833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 err="1">
                <a:solidFill>
                  <a:srgbClr val="92D050"/>
                </a:solidFill>
              </a:rPr>
              <a:t>Depois</a:t>
            </a:r>
            <a:r>
              <a:rPr lang="en-US" sz="2800" dirty="0">
                <a:solidFill>
                  <a:srgbClr val="92D050"/>
                </a:solidFill>
              </a:rPr>
              <a:t> de </a:t>
            </a:r>
            <a:r>
              <a:rPr lang="en-US" sz="2800" dirty="0" err="1">
                <a:solidFill>
                  <a:srgbClr val="92D050"/>
                </a:solidFill>
              </a:rPr>
              <a:t>assinados</a:t>
            </a:r>
            <a:r>
              <a:rPr lang="en-US" sz="2800" dirty="0">
                <a:solidFill>
                  <a:srgbClr val="92D050"/>
                </a:solidFill>
              </a:rPr>
              <a:t> o </a:t>
            </a:r>
            <a:r>
              <a:rPr lang="en-US" sz="2800" dirty="0" err="1">
                <a:solidFill>
                  <a:srgbClr val="92D050"/>
                </a:solidFill>
              </a:rPr>
              <a:t>Termo</a:t>
            </a:r>
            <a:r>
              <a:rPr lang="en-US" sz="2800" dirty="0">
                <a:solidFill>
                  <a:srgbClr val="92D050"/>
                </a:solidFill>
              </a:rPr>
              <a:t> de </a:t>
            </a:r>
            <a:r>
              <a:rPr lang="en-US" sz="2800" dirty="0" err="1">
                <a:solidFill>
                  <a:srgbClr val="92D050"/>
                </a:solidFill>
              </a:rPr>
              <a:t>Opção</a:t>
            </a:r>
            <a:r>
              <a:rPr lang="en-US" sz="2800" dirty="0">
                <a:solidFill>
                  <a:srgbClr val="92D050"/>
                </a:solidFill>
              </a:rPr>
              <a:t> e </a:t>
            </a:r>
            <a:r>
              <a:rPr lang="en-US" sz="2800" dirty="0" err="1">
                <a:solidFill>
                  <a:srgbClr val="92D050"/>
                </a:solidFill>
              </a:rPr>
              <a:t>Modelo</a:t>
            </a:r>
            <a:r>
              <a:rPr lang="en-US" sz="2800" dirty="0">
                <a:solidFill>
                  <a:srgbClr val="92D050"/>
                </a:solidFill>
              </a:rPr>
              <a:t> de </a:t>
            </a:r>
            <a:r>
              <a:rPr lang="en-US" sz="2800" dirty="0" err="1">
                <a:solidFill>
                  <a:srgbClr val="92D050"/>
                </a:solidFill>
              </a:rPr>
              <a:t>Convênio</a:t>
            </a:r>
            <a:r>
              <a:rPr lang="en-US" sz="2800" dirty="0">
                <a:solidFill>
                  <a:srgbClr val="92D050"/>
                </a:solidFill>
              </a:rPr>
              <a:t>, </a:t>
            </a:r>
            <a:r>
              <a:rPr lang="en-US" sz="2800" dirty="0" err="1">
                <a:solidFill>
                  <a:srgbClr val="92D050"/>
                </a:solidFill>
              </a:rPr>
              <a:t>não</a:t>
            </a:r>
            <a:r>
              <a:rPr lang="en-US" sz="2800" dirty="0">
                <a:solidFill>
                  <a:srgbClr val="92D050"/>
                </a:solidFill>
              </a:rPr>
              <a:t> </a:t>
            </a:r>
            <a:r>
              <a:rPr lang="en-US" sz="2800" dirty="0" err="1">
                <a:solidFill>
                  <a:srgbClr val="92D050"/>
                </a:solidFill>
              </a:rPr>
              <a:t>esquecer</a:t>
            </a:r>
            <a:r>
              <a:rPr lang="en-US" sz="2800" dirty="0">
                <a:solidFill>
                  <a:srgbClr val="92D050"/>
                </a:solidFill>
              </a:rPr>
              <a:t> de “</a:t>
            </a:r>
            <a:r>
              <a:rPr lang="en-US" sz="2800" dirty="0" err="1">
                <a:solidFill>
                  <a:srgbClr val="92D050"/>
                </a:solidFill>
              </a:rPr>
              <a:t>Concluir</a:t>
            </a:r>
            <a:r>
              <a:rPr lang="en-US" sz="2800" dirty="0">
                <a:solidFill>
                  <a:srgbClr val="92D050"/>
                </a:solidFill>
              </a:rPr>
              <a:t>” a </a:t>
            </a:r>
            <a:r>
              <a:rPr lang="en-US" sz="2800" dirty="0" err="1">
                <a:solidFill>
                  <a:srgbClr val="92D050"/>
                </a:solidFill>
              </a:rPr>
              <a:t>operação</a:t>
            </a:r>
            <a:r>
              <a:rPr lang="en-US" sz="2800" dirty="0">
                <a:solidFill>
                  <a:srgbClr val="92D050"/>
                </a:solidFill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58E34C6-AF8C-4A2B-B0CB-B4850972A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976" y="3635511"/>
            <a:ext cx="5424112" cy="178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5920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679</TotalTime>
  <Words>2136</Words>
  <Application>Microsoft Office PowerPoint</Application>
  <PresentationFormat>Widescreen</PresentationFormat>
  <Paragraphs>220</Paragraphs>
  <Slides>43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9" baseType="lpstr">
      <vt:lpstr>Arial</vt:lpstr>
      <vt:lpstr>Liberation Serif</vt:lpstr>
      <vt:lpstr>Trebuchet MS</vt:lpstr>
      <vt:lpstr>Wingdings</vt:lpstr>
      <vt:lpstr>Wingdings 3</vt:lpstr>
      <vt:lpstr>Facetado</vt:lpstr>
      <vt:lpstr>II Webinar ITR Municípios Conveniados  2021</vt:lpstr>
      <vt:lpstr>Coordenação Equipe Nacional Especializada ITR Portaria RFB nº 575/2020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Requisitos para a celebração  IN RFB nº 1.640/2016  Art. 11      </vt:lpstr>
      <vt:lpstr>    Requisitos para a celebração  IN RFB nº 1.640/2016  Art. 12    </vt:lpstr>
      <vt:lpstr>    Da vigência do convênio  IN RFB nº 1.640/2016 Art. 13     </vt:lpstr>
      <vt:lpstr>    Dos efeitos do convênio  IN RFB nº 1.640/2016 Art. 14     </vt:lpstr>
      <vt:lpstr>    Dos efeitos do convênio  IN RFB nº 1.640/2016 Art. 14     </vt:lpstr>
      <vt:lpstr>Como saber o cronograma das turmas do Curso de Formação ? </vt:lpstr>
      <vt:lpstr>O que fazer participar de Curso de Formação ? </vt:lpstr>
      <vt:lpstr>O que fazer participar de Curso de Formação ? </vt:lpstr>
      <vt:lpstr>O que fazer participar de Curso de Formação ? </vt:lpstr>
      <vt:lpstr>O que fazer participar de Curso de Formação ? </vt:lpstr>
      <vt:lpstr>O que fazer participar de Curso de Formação ? </vt:lpstr>
      <vt:lpstr>Como acompanhar a homologação da inscrição em Curso de Formação ? </vt:lpstr>
      <vt:lpstr>Como acompanhar a homologação da inscrição em Curso de Formação ? </vt:lpstr>
      <vt:lpstr>    Dos efeitos do convênio  IN RFB nº 1.640/2016 Art. 15     </vt:lpstr>
      <vt:lpstr>Como fazer o pedido de cadastramento no Sistema de Fiscalização e Cobrança do ITR ? </vt:lpstr>
      <vt:lpstr>Como fazer o pedido de cadastramento no Sistema de Fiscalização e Cobrança do ITR ? </vt:lpstr>
      <vt:lpstr>Como fazer o pedido de cadastramento no Sistema de Fiscalização e Cobrança do ITR ? </vt:lpstr>
      <vt:lpstr>Considera-se habilitado para a cobrança e fiscalização do ITR o servidor capacitado e cadastrado no Sistema de Fiscalização e Cobrança do ITR  </vt:lpstr>
      <vt:lpstr>    Dos efeitos financeiros do convênio  IN RFB nº 1.640/2016 Art. 16     </vt:lpstr>
      <vt:lpstr>Onde  consultar o momento em que o município recebe os 100% dos valores arrecadados ?</vt:lpstr>
      <vt:lpstr>Onde  consultar o momento em que o município recebe os 100% dos valores arrecadados ?</vt:lpstr>
      <vt:lpstr>Onde  consultar o momento em que o município recebe os 100% dos valores arrecadados ?</vt:lpstr>
      <vt:lpstr>    Das condições para a execução do  convênio  IN RFB nº 1.640/2016 Art. 17, incisos I a XI     </vt:lpstr>
      <vt:lpstr>    Das condições para a execução do  convênio  IN RFB nº 1.640/2016 Art. 17, incisos I a XI     </vt:lpstr>
      <vt:lpstr>    Das condições para a execução do  convênio  IN RFB nº 1.640/2016 Art. 17, incisos I a XI     </vt:lpstr>
      <vt:lpstr>    Das condições para a execução do  convênio e denúncia  IN RFB nº 1.640/2016 Art. 18, 19 e 20     </vt:lpstr>
      <vt:lpstr>    Da manutenção do convenio  IN RFB nº 1.640/2016      </vt:lpstr>
      <vt:lpstr>Material e orientações  disponíveis </vt:lpstr>
      <vt:lpstr>Material e orientações  disponíveis </vt:lpstr>
      <vt:lpstr>Apresentação do PowerPoint</vt:lpstr>
      <vt:lpstr>Canal de comunicação: equipeitr@rfb.gov.br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Webinar ITR Municípios Conveniados  2021</dc:title>
  <dc:creator>Elaine Miranda dos Santos</dc:creator>
  <cp:lastModifiedBy>Elaine Miranda dos Santos</cp:lastModifiedBy>
  <cp:revision>27</cp:revision>
  <dcterms:created xsi:type="dcterms:W3CDTF">2021-10-16T10:36:43Z</dcterms:created>
  <dcterms:modified xsi:type="dcterms:W3CDTF">2021-10-20T17:55:39Z</dcterms:modified>
</cp:coreProperties>
</file>